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7" r:id="rId1"/>
  </p:sldMasterIdLst>
  <p:notesMasterIdLst>
    <p:notesMasterId r:id="rId54"/>
  </p:notesMasterIdLst>
  <p:handoutMasterIdLst>
    <p:handoutMasterId r:id="rId55"/>
  </p:handoutMasterIdLst>
  <p:sldIdLst>
    <p:sldId id="263" r:id="rId2"/>
    <p:sldId id="641" r:id="rId3"/>
    <p:sldId id="655" r:id="rId4"/>
    <p:sldId id="656" r:id="rId5"/>
    <p:sldId id="657" r:id="rId6"/>
    <p:sldId id="658" r:id="rId7"/>
    <p:sldId id="659" r:id="rId8"/>
    <p:sldId id="582" r:id="rId9"/>
    <p:sldId id="660" r:id="rId10"/>
    <p:sldId id="661" r:id="rId11"/>
    <p:sldId id="662" r:id="rId12"/>
    <p:sldId id="663" r:id="rId13"/>
    <p:sldId id="664" r:id="rId14"/>
    <p:sldId id="665" r:id="rId15"/>
    <p:sldId id="666" r:id="rId16"/>
    <p:sldId id="667" r:id="rId17"/>
    <p:sldId id="668" r:id="rId18"/>
    <p:sldId id="645" r:id="rId19"/>
    <p:sldId id="669" r:id="rId20"/>
    <p:sldId id="692" r:id="rId21"/>
    <p:sldId id="590" r:id="rId22"/>
    <p:sldId id="591" r:id="rId23"/>
    <p:sldId id="673" r:id="rId24"/>
    <p:sldId id="592" r:id="rId25"/>
    <p:sldId id="671" r:id="rId26"/>
    <p:sldId id="593" r:id="rId27"/>
    <p:sldId id="594" r:id="rId28"/>
    <p:sldId id="693" r:id="rId29"/>
    <p:sldId id="694" r:id="rId30"/>
    <p:sldId id="695" r:id="rId31"/>
    <p:sldId id="696" r:id="rId32"/>
    <p:sldId id="697" r:id="rId33"/>
    <p:sldId id="603" r:id="rId34"/>
    <p:sldId id="604" r:id="rId35"/>
    <p:sldId id="605" r:id="rId36"/>
    <p:sldId id="606" r:id="rId37"/>
    <p:sldId id="607" r:id="rId38"/>
    <p:sldId id="674" r:id="rId39"/>
    <p:sldId id="675" r:id="rId40"/>
    <p:sldId id="610" r:id="rId41"/>
    <p:sldId id="611" r:id="rId42"/>
    <p:sldId id="612" r:id="rId43"/>
    <p:sldId id="614" r:id="rId44"/>
    <p:sldId id="616" r:id="rId45"/>
    <p:sldId id="618" r:id="rId46"/>
    <p:sldId id="680" r:id="rId47"/>
    <p:sldId id="681" r:id="rId48"/>
    <p:sldId id="684" r:id="rId49"/>
    <p:sldId id="687" r:id="rId50"/>
    <p:sldId id="690" r:id="rId51"/>
    <p:sldId id="691" r:id="rId52"/>
    <p:sldId id="385" r:id="rId53"/>
  </p:sldIdLst>
  <p:sldSz cx="9144000" cy="6858000" type="screen4x3"/>
  <p:notesSz cx="6858000" cy="9144000"/>
  <p:defaultTextStyle>
    <a:defPPr>
      <a:defRPr lang="pt-PT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Verdana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Verdana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Verdana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Verdana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Destaqu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029"/>
    <p:restoredTop sz="92586"/>
  </p:normalViewPr>
  <p:slideViewPr>
    <p:cSldViewPr>
      <p:cViewPr varScale="1">
        <p:scale>
          <a:sx n="87" d="100"/>
          <a:sy n="87" d="100"/>
        </p:scale>
        <p:origin x="1092" y="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defRPr sz="1200"/>
            </a:lvl1pPr>
          </a:lstStyle>
          <a:p>
            <a:pPr>
              <a:defRPr/>
            </a:pPr>
            <a:fld id="{EE44FD8E-247E-124D-B7CA-1BF48F374678}" type="datetimeFigureOut">
              <a:rPr lang="en-US"/>
              <a:pPr>
                <a:defRPr/>
              </a:pPr>
              <a:t>5/7/2020</a:t>
            </a:fld>
            <a:endParaRPr lang="en-US"/>
          </a:p>
        </p:txBody>
      </p:sp>
      <p:sp>
        <p:nvSpPr>
          <p:cNvPr id="4" name="Marcador de Posição do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Marcador de Posição do Número do Diapositivo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hangingPunct="1">
              <a:defRPr sz="1200"/>
            </a:lvl1pPr>
          </a:lstStyle>
          <a:p>
            <a:pPr>
              <a:defRPr/>
            </a:pPr>
            <a:fld id="{D51373D0-22AE-4346-9765-C984C7CCDDBA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41464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pt-PT"/>
          </a:p>
        </p:txBody>
      </p:sp>
      <p:sp>
        <p:nvSpPr>
          <p:cNvPr id="10445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pt-PT"/>
          </a:p>
        </p:txBody>
      </p:sp>
      <p:sp>
        <p:nvSpPr>
          <p:cNvPr id="1331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0445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t-PT" noProof="0"/>
              <a:t>Clique para editar os estilos de texto do modelo global</a:t>
            </a:r>
          </a:p>
          <a:p>
            <a:pPr lvl="1"/>
            <a:r>
              <a:rPr lang="pt-PT" noProof="0"/>
              <a:t>Segundo nível</a:t>
            </a:r>
          </a:p>
          <a:p>
            <a:pPr lvl="2"/>
            <a:r>
              <a:rPr lang="pt-PT" noProof="0"/>
              <a:t>Terceiro nível</a:t>
            </a:r>
          </a:p>
          <a:p>
            <a:pPr lvl="3"/>
            <a:r>
              <a:rPr lang="pt-PT" noProof="0"/>
              <a:t>Quarto nível</a:t>
            </a:r>
          </a:p>
          <a:p>
            <a:pPr lvl="4"/>
            <a:r>
              <a:rPr lang="pt-PT" noProof="0"/>
              <a:t>Quinto nível</a:t>
            </a:r>
          </a:p>
        </p:txBody>
      </p:sp>
      <p:sp>
        <p:nvSpPr>
          <p:cNvPr id="10445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pt-PT"/>
          </a:p>
        </p:txBody>
      </p:sp>
      <p:sp>
        <p:nvSpPr>
          <p:cNvPr id="10445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fld id="{159FC0B8-B3C5-6545-BBEF-BA388D6C1561}" type="slidenum">
              <a:rPr lang="pt-PT" altLang="x-none"/>
              <a:pPr>
                <a:defRPr/>
              </a:pPr>
              <a:t>‹nº›</a:t>
            </a:fld>
            <a:endParaRPr lang="pt-PT" altLang="x-none"/>
          </a:p>
        </p:txBody>
      </p:sp>
    </p:spTree>
    <p:extLst>
      <p:ext uri="{BB962C8B-B14F-4D97-AF65-F5344CB8AC3E}">
        <p14:creationId xmlns:p14="http://schemas.microsoft.com/office/powerpoint/2010/main" val="239605772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</a:pPr>
            <a:fld id="{859BCC28-6354-F143-8777-40FC0401D150}" type="slidenum">
              <a:rPr lang="pt-PT" altLang="x-none"/>
              <a:pPr>
                <a:spcBef>
                  <a:spcPct val="0"/>
                </a:spcBef>
              </a:pPr>
              <a:t>1</a:t>
            </a:fld>
            <a:endParaRPr lang="pt-PT" altLang="x-none" dirty="0"/>
          </a:p>
        </p:txBody>
      </p:sp>
      <p:sp>
        <p:nvSpPr>
          <p:cNvPr id="16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 altLang="x-none" dirty="0"/>
          </a:p>
        </p:txBody>
      </p:sp>
    </p:spTree>
    <p:extLst>
      <p:ext uri="{BB962C8B-B14F-4D97-AF65-F5344CB8AC3E}">
        <p14:creationId xmlns:p14="http://schemas.microsoft.com/office/powerpoint/2010/main" val="559580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Marcador de Posição da Imagem do Diapositivo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9458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19459" name="Marcador de Posição do Número do Diapositivo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8232260-9147-4A2F-B5DA-C57C4F63C83D}" type="slidenum">
              <a:rPr lang="pt-PT"/>
              <a:pPr/>
              <a:t>10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7995339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Marcador de Posição da Imagem do Diapositivo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9458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19459" name="Marcador de Posição do Número do Diapositivo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8232260-9147-4A2F-B5DA-C57C4F63C83D}" type="slidenum">
              <a:rPr lang="pt-PT"/>
              <a:pPr/>
              <a:t>11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2792256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Marcador de Posição da Imagem do Diapositivo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9458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19459" name="Marcador de Posição do Número do Diapositivo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8232260-9147-4A2F-B5DA-C57C4F63C83D}" type="slidenum">
              <a:rPr lang="pt-PT"/>
              <a:pPr/>
              <a:t>12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8654968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Marcador de Posição da Imagem do Diapositivo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9458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19459" name="Marcador de Posição do Número do Diapositivo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8232260-9147-4A2F-B5DA-C57C4F63C83D}" type="slidenum">
              <a:rPr lang="pt-PT"/>
              <a:pPr/>
              <a:t>13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0716883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Marcador de Posição da Imagem do Diapositivo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9458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19459" name="Marcador de Posição do Número do Diapositivo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8232260-9147-4A2F-B5DA-C57C4F63C83D}" type="slidenum">
              <a:rPr lang="pt-PT"/>
              <a:pPr/>
              <a:t>14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7779003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Marcador de Posição da Imagem do Diapositivo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9458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19459" name="Marcador de Posição do Número do Diapositivo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8232260-9147-4A2F-B5DA-C57C4F63C83D}" type="slidenum">
              <a:rPr lang="pt-PT"/>
              <a:pPr/>
              <a:t>15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4155068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Marcador de Posição da Imagem do Diapositivo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9458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19459" name="Marcador de Posição do Número do Diapositivo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8232260-9147-4A2F-B5DA-C57C4F63C83D}" type="slidenum">
              <a:rPr lang="pt-PT"/>
              <a:pPr/>
              <a:t>16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8473145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Marcador de Posição da Imagem do Diapositivo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9458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19459" name="Marcador de Posição do Número do Diapositivo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8232260-9147-4A2F-B5DA-C57C4F63C83D}" type="slidenum">
              <a:rPr lang="pt-PT"/>
              <a:pPr/>
              <a:t>17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52727138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Marcador de Posição da Imagem do Diapositivo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8130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8131" name="Marcador de Posição do Número do Diapositivo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2431CC8-9DD4-4357-A574-E98283D92660}" type="slidenum">
              <a:rPr lang="pt-PT"/>
              <a:pPr/>
              <a:t>18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3961510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Marcador de Posição da Imagem do Diapositivo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8130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8131" name="Marcador de Posição do Número do Diapositivo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2431CC8-9DD4-4357-A574-E98283D92660}" type="slidenum">
              <a:rPr lang="pt-PT"/>
              <a:pPr/>
              <a:t>19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5838093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Marcador de Posição da Imagem do Diapositivo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9458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19459" name="Marcador de Posição do Número do Diapositivo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8232260-9147-4A2F-B5DA-C57C4F63C83D}" type="slidenum">
              <a:rPr lang="pt-PT"/>
              <a:pPr/>
              <a:t>2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25906324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</a:defRPr>
            </a:lvl9pPr>
          </a:lstStyle>
          <a:p>
            <a:pPr eaLnBrk="1" hangingPunct="1"/>
            <a:fld id="{184D3B85-BDD2-144A-A59D-08C984BA264A}" type="slidenum">
              <a:rPr lang="en-US" altLang="x-none">
                <a:latin typeface="Arial" charset="0"/>
              </a:rPr>
              <a:pPr eaLnBrk="1" hangingPunct="1"/>
              <a:t>21</a:t>
            </a:fld>
            <a:endParaRPr lang="en-US" altLang="x-none">
              <a:latin typeface="Arial" charset="0"/>
            </a:endParaRPr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2110703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Marcador de Posição da Imagem do Diapositivo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2707" name="Marcador de Posição de Notas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altLang="x-none"/>
          </a:p>
        </p:txBody>
      </p:sp>
      <p:sp>
        <p:nvSpPr>
          <p:cNvPr id="72708" name="Marcador de Posição do Número do Diapositivo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</a:defRPr>
            </a:lvl9pPr>
          </a:lstStyle>
          <a:p>
            <a:pPr eaLnBrk="1" hangingPunct="1"/>
            <a:fld id="{16272263-41BC-5848-89D7-C06770BC4A1C}" type="slidenum">
              <a:rPr lang="pt-PT" altLang="x-none">
                <a:latin typeface="Arial" charset="0"/>
              </a:rPr>
              <a:pPr eaLnBrk="1" hangingPunct="1"/>
              <a:t>22</a:t>
            </a:fld>
            <a:endParaRPr lang="pt-PT" altLang="x-none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485298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Marcador de Posição da Imagem do Diapositivo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2707" name="Marcador de Posição de Notas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altLang="x-none"/>
          </a:p>
        </p:txBody>
      </p:sp>
      <p:sp>
        <p:nvSpPr>
          <p:cNvPr id="72708" name="Marcador de Posição do Número do Diapositivo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</a:defRPr>
            </a:lvl9pPr>
          </a:lstStyle>
          <a:p>
            <a:pPr eaLnBrk="1" hangingPunct="1"/>
            <a:fld id="{16272263-41BC-5848-89D7-C06770BC4A1C}" type="slidenum">
              <a:rPr lang="pt-PT" altLang="x-none">
                <a:latin typeface="Arial" charset="0"/>
              </a:rPr>
              <a:pPr eaLnBrk="1" hangingPunct="1"/>
              <a:t>23</a:t>
            </a:fld>
            <a:endParaRPr lang="pt-PT" altLang="x-none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363745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Marcador de Posição da Imagem do Diapositivo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3731" name="Marcador de Posição de Notas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altLang="x-none"/>
          </a:p>
        </p:txBody>
      </p:sp>
      <p:sp>
        <p:nvSpPr>
          <p:cNvPr id="73732" name="Marcador de Posição do Número do Diapositivo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</a:defRPr>
            </a:lvl9pPr>
          </a:lstStyle>
          <a:p>
            <a:pPr eaLnBrk="1" hangingPunct="1"/>
            <a:fld id="{DC36576A-D789-1747-8425-6305E831E637}" type="slidenum">
              <a:rPr lang="pt-PT" altLang="x-none">
                <a:latin typeface="Arial" charset="0"/>
              </a:rPr>
              <a:pPr eaLnBrk="1" hangingPunct="1"/>
              <a:t>24</a:t>
            </a:fld>
            <a:endParaRPr lang="pt-PT" altLang="x-none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33778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Marcador de Posição da Imagem do Diapositivo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2707" name="Marcador de Posição de Notas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altLang="x-none" dirty="0"/>
          </a:p>
        </p:txBody>
      </p:sp>
      <p:sp>
        <p:nvSpPr>
          <p:cNvPr id="72708" name="Marcador de Posição do Número do Diapositivo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</a:defRPr>
            </a:lvl9pPr>
          </a:lstStyle>
          <a:p>
            <a:pPr eaLnBrk="1" hangingPunct="1"/>
            <a:fld id="{16272263-41BC-5848-89D7-C06770BC4A1C}" type="slidenum">
              <a:rPr lang="pt-PT" altLang="x-none">
                <a:latin typeface="Arial" charset="0"/>
              </a:rPr>
              <a:pPr eaLnBrk="1" hangingPunct="1"/>
              <a:t>25</a:t>
            </a:fld>
            <a:endParaRPr lang="pt-PT" altLang="x-none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68447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0B3CADA-C2F8-4ECE-AD8A-E8885095074C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79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45028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Marcador de Posição da Imagem do Diapositivo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5779" name="Marcador de Posição de Notas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altLang="x-none" dirty="0"/>
          </a:p>
        </p:txBody>
      </p:sp>
      <p:sp>
        <p:nvSpPr>
          <p:cNvPr id="75780" name="Marcador de Posição do Número do Diapositivo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</a:defRPr>
            </a:lvl9pPr>
          </a:lstStyle>
          <a:p>
            <a:pPr eaLnBrk="1" hangingPunct="1"/>
            <a:fld id="{25F76CFA-15C2-7540-9F64-BD8246FED940}" type="slidenum">
              <a:rPr lang="pt-PT" altLang="x-none">
                <a:latin typeface="Arial" charset="0"/>
              </a:rPr>
              <a:pPr eaLnBrk="1" hangingPunct="1"/>
              <a:t>27</a:t>
            </a:fld>
            <a:endParaRPr lang="pt-PT" altLang="x-none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50546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E29FAFD-1723-4771-9383-92674CDF50AE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890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37987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AC7E02B-A4DB-4797-9F86-195B91BC38E9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901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73099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</a:defRPr>
            </a:lvl9pPr>
          </a:lstStyle>
          <a:p>
            <a:pPr eaLnBrk="1" hangingPunct="1"/>
            <a:fld id="{D9C36E07-60E8-3547-8C12-EF1BA73A8DE0}" type="slidenum">
              <a:rPr lang="en-US" altLang="x-none">
                <a:latin typeface="Arial" charset="0"/>
              </a:rPr>
              <a:pPr eaLnBrk="1" hangingPunct="1"/>
              <a:t>35</a:t>
            </a:fld>
            <a:endParaRPr lang="en-US" altLang="x-none">
              <a:latin typeface="Arial" charset="0"/>
            </a:endParaRPr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993606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Marcador de Posição da Imagem do Diapositivo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9458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19459" name="Marcador de Posição do Número do Diapositivo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8232260-9147-4A2F-B5DA-C57C4F63C83D}" type="slidenum">
              <a:rPr lang="pt-PT"/>
              <a:pPr/>
              <a:t>3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56931226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</a:defRPr>
            </a:lvl9pPr>
          </a:lstStyle>
          <a:p>
            <a:pPr eaLnBrk="1" hangingPunct="1"/>
            <a:fld id="{F48B7A60-06B9-4943-9632-A1C17A9E88C9}" type="slidenum">
              <a:rPr lang="en-US" altLang="x-none">
                <a:latin typeface="Arial" charset="0"/>
              </a:rPr>
              <a:pPr eaLnBrk="1" hangingPunct="1"/>
              <a:t>36</a:t>
            </a:fld>
            <a:endParaRPr lang="en-US" altLang="x-none">
              <a:latin typeface="Arial" charset="0"/>
            </a:endParaRPr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45830614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18CA31D-6FC4-4994-B640-CB07641869EA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01480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</a:defRPr>
            </a:lvl9pPr>
          </a:lstStyle>
          <a:p>
            <a:pPr eaLnBrk="1" hangingPunct="1"/>
            <a:fld id="{C81AAAE9-6411-4A45-853D-ABC4825E189A}" type="slidenum">
              <a:rPr lang="en-US" altLang="x-none">
                <a:latin typeface="Arial" charset="0"/>
              </a:rPr>
              <a:pPr eaLnBrk="1" hangingPunct="1"/>
              <a:t>38</a:t>
            </a:fld>
            <a:endParaRPr lang="en-US" altLang="x-none">
              <a:latin typeface="Arial" charset="0"/>
            </a:endParaRPr>
          </a:p>
        </p:txBody>
      </p:sp>
      <p:sp>
        <p:nvSpPr>
          <p:cNvPr id="901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21771099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</a:defRPr>
            </a:lvl9pPr>
          </a:lstStyle>
          <a:p>
            <a:pPr eaLnBrk="1" hangingPunct="1"/>
            <a:fld id="{C81AAAE9-6411-4A45-853D-ABC4825E189A}" type="slidenum">
              <a:rPr lang="en-US" altLang="x-none">
                <a:latin typeface="Arial" charset="0"/>
              </a:rPr>
              <a:pPr eaLnBrk="1" hangingPunct="1"/>
              <a:t>39</a:t>
            </a:fld>
            <a:endParaRPr lang="en-US" altLang="x-none">
              <a:latin typeface="Arial" charset="0"/>
            </a:endParaRPr>
          </a:p>
        </p:txBody>
      </p:sp>
      <p:sp>
        <p:nvSpPr>
          <p:cNvPr id="901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6936810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Marcador de Posição da Imagem do Diapositivo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2163" name="Marcador de Posição de Notas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altLang="x-none"/>
          </a:p>
        </p:txBody>
      </p:sp>
      <p:sp>
        <p:nvSpPr>
          <p:cNvPr id="92164" name="Marcador de Posição do Número do Diapositivo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</a:defRPr>
            </a:lvl9pPr>
          </a:lstStyle>
          <a:p>
            <a:pPr eaLnBrk="1" hangingPunct="1"/>
            <a:fld id="{6B559C5C-EDF6-EA4F-BF4B-0B3AC9700B03}" type="slidenum">
              <a:rPr lang="pt-PT" altLang="x-none">
                <a:latin typeface="Arial" charset="0"/>
              </a:rPr>
              <a:pPr eaLnBrk="1" hangingPunct="1"/>
              <a:t>40</a:t>
            </a:fld>
            <a:endParaRPr lang="pt-PT" altLang="x-none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318941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Marcador de Posição da Imagem do Diapositivo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3187" name="Marcador de Posição de Notas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altLang="x-none"/>
          </a:p>
        </p:txBody>
      </p:sp>
      <p:sp>
        <p:nvSpPr>
          <p:cNvPr id="93188" name="Marcador de Posição do Número do Diapositivo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</a:defRPr>
            </a:lvl9pPr>
          </a:lstStyle>
          <a:p>
            <a:pPr eaLnBrk="1" hangingPunct="1"/>
            <a:fld id="{0E8F664C-1703-0C4B-91C1-F0FDDD3C8F64}" type="slidenum">
              <a:rPr lang="pt-PT" altLang="x-none">
                <a:latin typeface="Arial" charset="0"/>
              </a:rPr>
              <a:pPr eaLnBrk="1" hangingPunct="1"/>
              <a:t>41</a:t>
            </a:fld>
            <a:endParaRPr lang="pt-PT" altLang="x-none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858275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3D392A-8CD6-4760-B860-5132ECB35473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983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83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8609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</a:defRPr>
            </a:lvl9pPr>
          </a:lstStyle>
          <a:p>
            <a:pPr eaLnBrk="1" hangingPunct="1"/>
            <a:fld id="{AD2E044C-5CC3-D545-BDFA-3EEC25E08A1A}" type="slidenum">
              <a:rPr lang="en-US" altLang="x-none">
                <a:latin typeface="Arial" charset="0"/>
              </a:rPr>
              <a:pPr eaLnBrk="1" hangingPunct="1"/>
              <a:t>43</a:t>
            </a:fld>
            <a:endParaRPr lang="en-US" altLang="x-none">
              <a:latin typeface="Arial" charset="0"/>
            </a:endParaRPr>
          </a:p>
        </p:txBody>
      </p:sp>
      <p:sp>
        <p:nvSpPr>
          <p:cNvPr id="962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1325045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</a:defRPr>
            </a:lvl9pPr>
          </a:lstStyle>
          <a:p>
            <a:pPr eaLnBrk="1" hangingPunct="1"/>
            <a:fld id="{5ACDB89B-F2CC-234F-912B-9F03A1C9820B}" type="slidenum">
              <a:rPr lang="en-US" altLang="x-none">
                <a:latin typeface="Arial" charset="0"/>
              </a:rPr>
              <a:pPr eaLnBrk="1" hangingPunct="1"/>
              <a:t>44</a:t>
            </a:fld>
            <a:endParaRPr lang="en-US" altLang="x-none">
              <a:latin typeface="Arial" charset="0"/>
            </a:endParaRPr>
          </a:p>
        </p:txBody>
      </p:sp>
      <p:sp>
        <p:nvSpPr>
          <p:cNvPr id="983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83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1202584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</a:defRPr>
            </a:lvl9pPr>
          </a:lstStyle>
          <a:p>
            <a:pPr eaLnBrk="1" hangingPunct="1"/>
            <a:fld id="{6F3E26DA-1FB6-064B-B876-ABD521583FA2}" type="slidenum">
              <a:rPr lang="en-US" altLang="x-none">
                <a:latin typeface="Arial" charset="0"/>
              </a:rPr>
              <a:pPr eaLnBrk="1" hangingPunct="1"/>
              <a:t>45</a:t>
            </a:fld>
            <a:endParaRPr lang="en-US" altLang="x-none">
              <a:latin typeface="Arial" charset="0"/>
            </a:endParaRPr>
          </a:p>
        </p:txBody>
      </p:sp>
      <p:sp>
        <p:nvSpPr>
          <p:cNvPr id="1003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4585485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Marcador de Posição da Imagem do Diapositivo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9458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19459" name="Marcador de Posição do Número do Diapositivo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8232260-9147-4A2F-B5DA-C57C4F63C83D}" type="slidenum">
              <a:rPr lang="pt-PT"/>
              <a:pPr/>
              <a:t>4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45882253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Marcador de Posição da Imagem do Diapositivo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2163" name="Marcador de Posição de Notas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altLang="x-none"/>
          </a:p>
        </p:txBody>
      </p:sp>
      <p:sp>
        <p:nvSpPr>
          <p:cNvPr id="92164" name="Marcador de Posição do Número do Diapositivo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</a:defRPr>
            </a:lvl9pPr>
          </a:lstStyle>
          <a:p>
            <a:pPr eaLnBrk="1" hangingPunct="1"/>
            <a:fld id="{6B559C5C-EDF6-EA4F-BF4B-0B3AC9700B03}" type="slidenum">
              <a:rPr lang="pt-PT" altLang="x-none">
                <a:latin typeface="Arial" charset="0"/>
              </a:rPr>
              <a:pPr eaLnBrk="1" hangingPunct="1"/>
              <a:t>46</a:t>
            </a:fld>
            <a:endParaRPr lang="pt-PT" altLang="x-none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821417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Marcador de Posição da Imagem do Diapositivo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2163" name="Marcador de Posição de Notas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altLang="x-none"/>
          </a:p>
        </p:txBody>
      </p:sp>
      <p:sp>
        <p:nvSpPr>
          <p:cNvPr id="92164" name="Marcador de Posição do Número do Diapositivo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</a:defRPr>
            </a:lvl9pPr>
          </a:lstStyle>
          <a:p>
            <a:pPr eaLnBrk="1" hangingPunct="1"/>
            <a:fld id="{6B559C5C-EDF6-EA4F-BF4B-0B3AC9700B03}" type="slidenum">
              <a:rPr lang="pt-PT" altLang="x-none">
                <a:latin typeface="Arial" charset="0"/>
              </a:rPr>
              <a:pPr eaLnBrk="1" hangingPunct="1"/>
              <a:t>47</a:t>
            </a:fld>
            <a:endParaRPr lang="pt-PT" altLang="x-none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29405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Marcador de Posição da Imagem do Diapositivo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2163" name="Marcador de Posição de Notas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altLang="x-none"/>
          </a:p>
        </p:txBody>
      </p:sp>
      <p:sp>
        <p:nvSpPr>
          <p:cNvPr id="92164" name="Marcador de Posição do Número do Diapositivo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</a:defRPr>
            </a:lvl9pPr>
          </a:lstStyle>
          <a:p>
            <a:pPr eaLnBrk="1" hangingPunct="1"/>
            <a:fld id="{6B559C5C-EDF6-EA4F-BF4B-0B3AC9700B03}" type="slidenum">
              <a:rPr lang="pt-PT" altLang="x-none">
                <a:latin typeface="Arial" charset="0"/>
              </a:rPr>
              <a:pPr eaLnBrk="1" hangingPunct="1"/>
              <a:t>48</a:t>
            </a:fld>
            <a:endParaRPr lang="pt-PT" altLang="x-none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109703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Marcador de Posição da Imagem do Diapositivo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2163" name="Marcador de Posição de Notas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altLang="x-none"/>
          </a:p>
        </p:txBody>
      </p:sp>
      <p:sp>
        <p:nvSpPr>
          <p:cNvPr id="92164" name="Marcador de Posição do Número do Diapositivo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</a:defRPr>
            </a:lvl9pPr>
          </a:lstStyle>
          <a:p>
            <a:pPr eaLnBrk="1" hangingPunct="1"/>
            <a:fld id="{6B559C5C-EDF6-EA4F-BF4B-0B3AC9700B03}" type="slidenum">
              <a:rPr lang="pt-PT" altLang="x-none">
                <a:latin typeface="Arial" charset="0"/>
              </a:rPr>
              <a:pPr eaLnBrk="1" hangingPunct="1"/>
              <a:t>49</a:t>
            </a:fld>
            <a:endParaRPr lang="pt-PT" altLang="x-none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796256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Marcador de Posição da Imagem do Diapositivo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2163" name="Marcador de Posição de Notas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altLang="x-none"/>
          </a:p>
        </p:txBody>
      </p:sp>
      <p:sp>
        <p:nvSpPr>
          <p:cNvPr id="92164" name="Marcador de Posição do Número do Diapositivo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</a:defRPr>
            </a:lvl9pPr>
          </a:lstStyle>
          <a:p>
            <a:pPr eaLnBrk="1" hangingPunct="1"/>
            <a:fld id="{6B559C5C-EDF6-EA4F-BF4B-0B3AC9700B03}" type="slidenum">
              <a:rPr lang="pt-PT" altLang="x-none">
                <a:latin typeface="Arial" charset="0"/>
              </a:rPr>
              <a:pPr eaLnBrk="1" hangingPunct="1"/>
              <a:t>50</a:t>
            </a:fld>
            <a:endParaRPr lang="pt-PT" altLang="x-none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61292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Marcador de Posição da Imagem do Diapositivo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2163" name="Marcador de Posição de Notas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altLang="x-none"/>
          </a:p>
        </p:txBody>
      </p:sp>
      <p:sp>
        <p:nvSpPr>
          <p:cNvPr id="92164" name="Marcador de Posição do Número do Diapositivo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</a:defRPr>
            </a:lvl9pPr>
          </a:lstStyle>
          <a:p>
            <a:pPr eaLnBrk="1" hangingPunct="1"/>
            <a:fld id="{6B559C5C-EDF6-EA4F-BF4B-0B3AC9700B03}" type="slidenum">
              <a:rPr lang="pt-PT" altLang="x-none">
                <a:latin typeface="Arial" charset="0"/>
              </a:rPr>
              <a:pPr eaLnBrk="1" hangingPunct="1"/>
              <a:t>51</a:t>
            </a:fld>
            <a:endParaRPr lang="pt-PT" altLang="x-none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820774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</a:pPr>
            <a:fld id="{713EACC8-8CE9-AE4C-BDFA-9A0A0ED295B9}" type="slidenum">
              <a:rPr lang="pt-PT" altLang="x-none"/>
              <a:pPr>
                <a:spcBef>
                  <a:spcPct val="0"/>
                </a:spcBef>
              </a:pPr>
              <a:t>52</a:t>
            </a:fld>
            <a:endParaRPr lang="pt-PT" altLang="x-none"/>
          </a:p>
        </p:txBody>
      </p:sp>
      <p:sp>
        <p:nvSpPr>
          <p:cNvPr id="1187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7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1418469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Marcador de Posição da Imagem do Diapositivo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9458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19459" name="Marcador de Posição do Número do Diapositivo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8232260-9147-4A2F-B5DA-C57C4F63C83D}" type="slidenum">
              <a:rPr lang="pt-PT"/>
              <a:pPr/>
              <a:t>5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0668622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Marcador de Posição da Imagem do Diapositivo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9458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19459" name="Marcador de Posição do Número do Diapositivo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8232260-9147-4A2F-B5DA-C57C4F63C83D}" type="slidenum">
              <a:rPr lang="pt-PT"/>
              <a:pPr/>
              <a:t>6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9348928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Marcador de Posição da Imagem do Diapositivo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9458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19459" name="Marcador de Posição do Número do Diapositivo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8232260-9147-4A2F-B5DA-C57C4F63C83D}" type="slidenum">
              <a:rPr lang="pt-PT"/>
              <a:pPr/>
              <a:t>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6878006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Marcador de Posição da Imagem do Diapositivo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9635" name="Marcador de Posição de Notas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  <p:sp>
        <p:nvSpPr>
          <p:cNvPr id="69636" name="Marcador de Posição do Número do Diapositivo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AE415D8-68F8-433E-8CBF-C1A561E8140B}" type="slidenum">
              <a:rPr lang="pt-PT" smtClean="0"/>
              <a:pPr/>
              <a:t>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0417299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Marcador de Posição da Imagem do Diapositivo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9458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19459" name="Marcador de Posição do Número do Diapositivo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8232260-9147-4A2F-B5DA-C57C4F63C83D}" type="slidenum">
              <a:rPr lang="pt-PT"/>
              <a:pPr/>
              <a:t>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8487302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7"/>
          <p:cNvGrpSpPr>
            <a:grpSpLocks/>
          </p:cNvGrpSpPr>
          <p:nvPr/>
        </p:nvGrpSpPr>
        <p:grpSpPr bwMode="auto">
          <a:xfrm>
            <a:off x="228600" y="2889250"/>
            <a:ext cx="8610600" cy="201613"/>
            <a:chOff x="144" y="1680"/>
            <a:chExt cx="5424" cy="144"/>
          </a:xfrm>
        </p:grpSpPr>
        <p:sp>
          <p:nvSpPr>
            <p:cNvPr id="5" name="Rectangle 8"/>
            <p:cNvSpPr>
              <a:spLocks noChangeArrowheads="1"/>
            </p:cNvSpPr>
            <p:nvPr userDrawn="1"/>
          </p:nvSpPr>
          <p:spPr bwMode="auto">
            <a:xfrm>
              <a:off x="144" y="1680"/>
              <a:ext cx="1808" cy="144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</a:defRPr>
              </a:lvl9pPr>
            </a:lstStyle>
            <a:p>
              <a:pPr eaLnBrk="1" hangingPunct="1">
                <a:defRPr/>
              </a:pPr>
              <a:endParaRPr lang="x-none" altLang="x-none"/>
            </a:p>
          </p:txBody>
        </p:sp>
        <p:sp>
          <p:nvSpPr>
            <p:cNvPr id="6" name="Rectangle 9"/>
            <p:cNvSpPr>
              <a:spLocks noChangeArrowheads="1"/>
            </p:cNvSpPr>
            <p:nvPr userDrawn="1"/>
          </p:nvSpPr>
          <p:spPr bwMode="auto">
            <a:xfrm>
              <a:off x="1952" y="1680"/>
              <a:ext cx="1808" cy="14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</a:defRPr>
              </a:lvl9pPr>
            </a:lstStyle>
            <a:p>
              <a:pPr eaLnBrk="1" hangingPunct="1">
                <a:defRPr/>
              </a:pPr>
              <a:endParaRPr lang="x-none" altLang="x-none"/>
            </a:p>
          </p:txBody>
        </p:sp>
        <p:sp>
          <p:nvSpPr>
            <p:cNvPr id="7" name="Rectangle 10"/>
            <p:cNvSpPr>
              <a:spLocks noChangeArrowheads="1"/>
            </p:cNvSpPr>
            <p:nvPr userDrawn="1"/>
          </p:nvSpPr>
          <p:spPr bwMode="auto">
            <a:xfrm>
              <a:off x="3760" y="1680"/>
              <a:ext cx="1808" cy="144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</a:defRPr>
              </a:lvl9pPr>
            </a:lstStyle>
            <a:p>
              <a:pPr eaLnBrk="1" hangingPunct="1">
                <a:defRPr/>
              </a:pPr>
              <a:endParaRPr lang="x-none" altLang="x-none"/>
            </a:p>
          </p:txBody>
        </p:sp>
      </p:grpSp>
      <p:sp>
        <p:nvSpPr>
          <p:cNvPr id="9216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685800"/>
            <a:ext cx="7772400" cy="2127250"/>
          </a:xfrm>
        </p:spPr>
        <p:txBody>
          <a:bodyPr/>
          <a:lstStyle>
            <a:lvl1pPr algn="ctr">
              <a:defRPr sz="5800"/>
            </a:lvl1pPr>
          </a:lstStyle>
          <a:p>
            <a:r>
              <a:rPr lang="pt-PT"/>
              <a:t>Clique para editar o estilo do título</a:t>
            </a:r>
          </a:p>
        </p:txBody>
      </p:sp>
      <p:sp>
        <p:nvSpPr>
          <p:cNvPr id="9216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270250"/>
            <a:ext cx="6400800" cy="22098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3000"/>
            </a:lvl1pPr>
          </a:lstStyle>
          <a:p>
            <a:r>
              <a:rPr lang="pt-PT"/>
              <a:t>Faça clique para editar o estilo do subtítulo do modelo global</a:t>
            </a:r>
          </a:p>
        </p:txBody>
      </p:sp>
      <p:sp>
        <p:nvSpPr>
          <p:cNvPr id="8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8BE3AD3-E9F7-F142-8A8E-FF9F03B25D97}" type="datetime1">
              <a:rPr lang="pt-PT" smtClean="0"/>
              <a:t>07/05/2020</a:t>
            </a:fld>
            <a:endParaRPr lang="pt-PT"/>
          </a:p>
        </p:txBody>
      </p:sp>
      <p:sp>
        <p:nvSpPr>
          <p:cNvPr id="9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o-RO"/>
              <a:t>Introdução à Economia (2º sem)                                                                           Mercado Monetário                                                             Pereira, Madaleno e Robaina (2016)</a:t>
            </a:r>
            <a:endParaRPr lang="pt-PT"/>
          </a:p>
        </p:txBody>
      </p:sp>
      <p:sp>
        <p:nvSpPr>
          <p:cNvPr id="10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52A9B84-79BF-C84A-BF33-A45C4ACAA83A}" type="slidenum">
              <a:rPr lang="pt-PT" altLang="x-none"/>
              <a:pPr>
                <a:defRPr/>
              </a:pPr>
              <a:t>‹nº›</a:t>
            </a:fld>
            <a:endParaRPr lang="pt-PT" altLang="x-none"/>
          </a:p>
        </p:txBody>
      </p:sp>
    </p:spTree>
    <p:extLst>
      <p:ext uri="{BB962C8B-B14F-4D97-AF65-F5344CB8AC3E}">
        <p14:creationId xmlns:p14="http://schemas.microsoft.com/office/powerpoint/2010/main" val="17998949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F3B7F8D-7C0C-CC40-947E-936F4871A835}" type="datetime1">
              <a:rPr lang="pt-PT" smtClean="0"/>
              <a:t>07/05/2020</a:t>
            </a:fld>
            <a:endParaRPr lang="pt-PT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o-RO"/>
              <a:t>Introdução à Economia (2º sem)                                                                           Mercado Monetário                                                             Pereira, Madaleno e Robaina (2016)</a:t>
            </a:r>
            <a:endParaRPr lang="pt-PT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6ED421E-8E2C-5542-8226-2CB14BBD1DC7}" type="slidenum">
              <a:rPr lang="pt-PT" altLang="x-none"/>
              <a:pPr>
                <a:defRPr/>
              </a:pPr>
              <a:t>‹nº›</a:t>
            </a:fld>
            <a:endParaRPr lang="pt-PT" altLang="x-none"/>
          </a:p>
        </p:txBody>
      </p:sp>
    </p:spTree>
    <p:extLst>
      <p:ext uri="{BB962C8B-B14F-4D97-AF65-F5344CB8AC3E}">
        <p14:creationId xmlns:p14="http://schemas.microsoft.com/office/powerpoint/2010/main" val="15747835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7813"/>
            <a:ext cx="2057400" cy="5853112"/>
          </a:xfrm>
        </p:spPr>
        <p:txBody>
          <a:bodyPr vert="eaVert"/>
          <a:lstStyle/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e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7813"/>
            <a:ext cx="6019800" cy="5853112"/>
          </a:xfrm>
        </p:spPr>
        <p:txBody>
          <a:bodyPr vert="eaVert"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8B5DAB0-151C-6748-810A-1CC91102D74D}" type="datetime1">
              <a:rPr lang="pt-PT" smtClean="0"/>
              <a:t>07/05/2020</a:t>
            </a:fld>
            <a:endParaRPr lang="pt-PT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o-RO"/>
              <a:t>Introdução à Economia (2º sem)                                                                           Mercado Monetário                                                             Pereira, Madaleno e Robaina (2016)</a:t>
            </a:r>
            <a:endParaRPr lang="pt-PT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F41E682-23C8-E14C-A33E-C39FE943954D}" type="slidenum">
              <a:rPr lang="pt-PT" altLang="x-none"/>
              <a:pPr>
                <a:defRPr/>
              </a:pPr>
              <a:t>‹nº›</a:t>
            </a:fld>
            <a:endParaRPr lang="pt-PT" altLang="x-none"/>
          </a:p>
        </p:txBody>
      </p:sp>
    </p:spTree>
    <p:extLst>
      <p:ext uri="{BB962C8B-B14F-4D97-AF65-F5344CB8AC3E}">
        <p14:creationId xmlns:p14="http://schemas.microsoft.com/office/powerpoint/2010/main" val="17992810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ítulo e objec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1DD3301-FF9C-FC4F-8B4F-A03D0E45124C}" type="datetime1">
              <a:rPr lang="pt-PT" smtClean="0"/>
              <a:t>07/05/2020</a:t>
            </a:fld>
            <a:endParaRPr lang="pt-PT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pt-BR"/>
              <a:t>Introdução à Economia (2º sem)                                                                           Mercado Monetário                                                             Pereira, Madaleno e Robaina (2016)</a:t>
            </a:r>
            <a:endParaRPr lang="pt-PT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8DCEA6E-27FF-4200-B832-8D6495EC995E}" type="slidenum">
              <a:rPr lang="pt-PT"/>
              <a:pPr>
                <a:defRPr/>
              </a:pPr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1657466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ítulo e objec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D365BA5-1B52-4C4B-92D2-0AB195429421}" type="datetime1">
              <a:rPr lang="pt-PT" smtClean="0"/>
              <a:t>07/05/2020</a:t>
            </a:fld>
            <a:endParaRPr lang="pt-PT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pt-BR"/>
              <a:t>Introdução à Economia (2º sem)                                                                           Mercado Monetário                                                             Pereira, Madaleno e Robaina (2016)</a:t>
            </a:r>
            <a:endParaRPr lang="pt-PT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8DCEA6E-27FF-4200-B832-8D6495EC995E}" type="slidenum">
              <a:rPr lang="pt-PT"/>
              <a:pPr>
                <a:defRPr/>
              </a:pPr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1990829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c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1139825"/>
          </a:xfrm>
        </p:spPr>
        <p:txBody>
          <a:bodyPr/>
          <a:lstStyle/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>
          <a:xfrm>
            <a:off x="457200" y="1484784"/>
            <a:ext cx="8229600" cy="4646141"/>
          </a:xfrm>
        </p:spPr>
        <p:txBody>
          <a:bodyPr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926230C-67FE-6D44-88E7-113F9DD4CC4D}" type="datetime1">
              <a:rPr lang="pt-PT" smtClean="0"/>
              <a:t>07/05/2020</a:t>
            </a:fld>
            <a:endParaRPr lang="pt-PT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o-RO"/>
              <a:t>Introdução à Economia (2º sem)                                                                           Mercado Monetário                                                             Pereira, Madaleno e Robaina (2016)</a:t>
            </a:r>
            <a:endParaRPr lang="pt-PT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695A425-296B-5F48-BE5D-4BA07AC414BC}" type="slidenum">
              <a:rPr lang="pt-PT" altLang="x-none"/>
              <a:pPr>
                <a:defRPr/>
              </a:pPr>
              <a:t>‹nº›</a:t>
            </a:fld>
            <a:endParaRPr lang="pt-PT" altLang="x-none"/>
          </a:p>
        </p:txBody>
      </p:sp>
    </p:spTree>
    <p:extLst>
      <p:ext uri="{BB962C8B-B14F-4D97-AF65-F5344CB8AC3E}">
        <p14:creationId xmlns:p14="http://schemas.microsoft.com/office/powerpoint/2010/main" val="878134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EDC7F64-A13F-8542-9965-2A80FACECFA3}" type="datetime1">
              <a:rPr lang="pt-PT" smtClean="0"/>
              <a:t>07/05/2020</a:t>
            </a:fld>
            <a:endParaRPr lang="pt-PT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o-RO"/>
              <a:t>Introdução à Economia (2º sem)                                                                           Mercado Monetário                                                             Pereira, Madaleno e Robaina (2016)</a:t>
            </a:r>
            <a:endParaRPr lang="pt-PT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1D8F91C-2EFC-0041-B79C-D61C42F60537}" type="slidenum">
              <a:rPr lang="pt-PT" altLang="x-none"/>
              <a:pPr>
                <a:defRPr/>
              </a:pPr>
              <a:t>‹nº›</a:t>
            </a:fld>
            <a:endParaRPr lang="pt-PT" altLang="x-none"/>
          </a:p>
        </p:txBody>
      </p:sp>
    </p:spTree>
    <p:extLst>
      <p:ext uri="{BB962C8B-B14F-4D97-AF65-F5344CB8AC3E}">
        <p14:creationId xmlns:p14="http://schemas.microsoft.com/office/powerpoint/2010/main" val="5596575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e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e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AAA2401-1276-8D4D-AC6C-E1EED0FCD2D3}" type="datetime1">
              <a:rPr lang="pt-PT" smtClean="0"/>
              <a:t>07/05/2020</a:t>
            </a:fld>
            <a:endParaRPr lang="pt-PT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o-RO"/>
              <a:t>Introdução à Economia (2º sem)                                                                           Mercado Monetário                                                             Pereira, Madaleno e Robaina (2016)</a:t>
            </a:r>
            <a:endParaRPr lang="pt-PT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659F5D0-27D2-5F4E-B7D0-F5CA35D69845}" type="slidenum">
              <a:rPr lang="pt-PT" altLang="x-none"/>
              <a:pPr>
                <a:defRPr/>
              </a:pPr>
              <a:t>‹nº›</a:t>
            </a:fld>
            <a:endParaRPr lang="pt-PT" altLang="x-none"/>
          </a:p>
        </p:txBody>
      </p:sp>
    </p:spTree>
    <p:extLst>
      <p:ext uri="{BB962C8B-B14F-4D97-AF65-F5344CB8AC3E}">
        <p14:creationId xmlns:p14="http://schemas.microsoft.com/office/powerpoint/2010/main" val="1864555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4" name="Marcador de Posição de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o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6" name="Marcador de Posição de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661583A-01C0-7748-A2A6-4D5FD4AB30BB}" type="datetime1">
              <a:rPr lang="pt-PT" smtClean="0"/>
              <a:t>07/05/2020</a:t>
            </a:fld>
            <a:endParaRPr lang="pt-PT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o-RO"/>
              <a:t>Introdução à Economia (2º sem)                                                                           Mercado Monetário                                                             Pereira, Madaleno e Robaina (2016)</a:t>
            </a:r>
            <a:endParaRPr lang="pt-PT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73B73B0-1401-2342-86AB-F0D6BCCF35EA}" type="slidenum">
              <a:rPr lang="pt-PT" altLang="x-none"/>
              <a:pPr>
                <a:defRPr/>
              </a:pPr>
              <a:t>‹nº›</a:t>
            </a:fld>
            <a:endParaRPr lang="pt-PT" altLang="x-none"/>
          </a:p>
        </p:txBody>
      </p:sp>
    </p:spTree>
    <p:extLst>
      <p:ext uri="{BB962C8B-B14F-4D97-AF65-F5344CB8AC3E}">
        <p14:creationId xmlns:p14="http://schemas.microsoft.com/office/powerpoint/2010/main" val="5798046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A202787-EB84-E242-8EE4-9561035DAAD8}" type="datetime1">
              <a:rPr lang="pt-PT" smtClean="0"/>
              <a:t>07/05/2020</a:t>
            </a:fld>
            <a:endParaRPr lang="pt-PT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o-RO"/>
              <a:t>Introdução à Economia (2º sem)                                                                           Mercado Monetário                                                             Pereira, Madaleno e Robaina (2016)</a:t>
            </a:r>
            <a:endParaRPr lang="pt-PT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7AE0EC3-04AF-B04F-AAA3-82C5D5E20E1F}" type="slidenum">
              <a:rPr lang="pt-PT" altLang="x-none"/>
              <a:pPr>
                <a:defRPr/>
              </a:pPr>
              <a:t>‹nº›</a:t>
            </a:fld>
            <a:endParaRPr lang="pt-PT" altLang="x-none"/>
          </a:p>
        </p:txBody>
      </p:sp>
    </p:spTree>
    <p:extLst>
      <p:ext uri="{BB962C8B-B14F-4D97-AF65-F5344CB8AC3E}">
        <p14:creationId xmlns:p14="http://schemas.microsoft.com/office/powerpoint/2010/main" val="16440175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33FC7B-1C45-A94B-8D66-5DCB8A9C57E3}" type="datetime1">
              <a:rPr lang="pt-PT" smtClean="0"/>
              <a:t>07/05/2020</a:t>
            </a:fld>
            <a:endParaRPr lang="pt-PT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o-RO"/>
              <a:t>Introdução à Economia (2º sem)                                                                           Mercado Monetário                                                             Pereira, Madaleno e Robaina (2016)</a:t>
            </a:r>
            <a:endParaRPr lang="pt-PT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D9B0A35-6870-6F43-A283-7D8F70605464}" type="slidenum">
              <a:rPr lang="pt-PT" altLang="x-none"/>
              <a:pPr>
                <a:defRPr/>
              </a:pPr>
              <a:t>‹nº›</a:t>
            </a:fld>
            <a:endParaRPr lang="pt-PT" altLang="x-none"/>
          </a:p>
        </p:txBody>
      </p:sp>
    </p:spTree>
    <p:extLst>
      <p:ext uri="{BB962C8B-B14F-4D97-AF65-F5344CB8AC3E}">
        <p14:creationId xmlns:p14="http://schemas.microsoft.com/office/powerpoint/2010/main" val="14783437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4213535-7628-1344-B8C3-4A7D4B5AA634}" type="datetime1">
              <a:rPr lang="pt-PT" smtClean="0"/>
              <a:t>07/05/2020</a:t>
            </a:fld>
            <a:endParaRPr lang="pt-PT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o-RO"/>
              <a:t>Introdução à Economia (2º sem)                                                                           Mercado Monetário                                                             Pereira, Madaleno e Robaina (2016)</a:t>
            </a:r>
            <a:endParaRPr lang="pt-PT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5E6214B-9656-0441-AC08-2C936B7A56A8}" type="slidenum">
              <a:rPr lang="pt-PT" altLang="x-none"/>
              <a:pPr>
                <a:defRPr/>
              </a:pPr>
              <a:t>‹nº›</a:t>
            </a:fld>
            <a:endParaRPr lang="pt-PT" altLang="x-none"/>
          </a:p>
        </p:txBody>
      </p:sp>
    </p:spTree>
    <p:extLst>
      <p:ext uri="{BB962C8B-B14F-4D97-AF65-F5344CB8AC3E}">
        <p14:creationId xmlns:p14="http://schemas.microsoft.com/office/powerpoint/2010/main" val="1374591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pt-PT" noProof="0"/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AB71F4F-BD6C-3A4C-A65E-20182C7B977B}" type="datetime1">
              <a:rPr lang="pt-PT" smtClean="0"/>
              <a:t>07/05/2020</a:t>
            </a:fld>
            <a:endParaRPr lang="pt-PT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o-RO"/>
              <a:t>Introdução à Economia (2º sem)                                                                           Mercado Monetário                                                             Pereira, Madaleno e Robaina (2016)</a:t>
            </a:r>
            <a:endParaRPr lang="pt-PT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FFB757D-79BB-A94C-9012-27EC782285B3}" type="slidenum">
              <a:rPr lang="pt-PT" altLang="x-none"/>
              <a:pPr>
                <a:defRPr/>
              </a:pPr>
              <a:t>‹nº›</a:t>
            </a:fld>
            <a:endParaRPr lang="pt-PT" altLang="x-none"/>
          </a:p>
        </p:txBody>
      </p:sp>
    </p:spTree>
    <p:extLst>
      <p:ext uri="{BB962C8B-B14F-4D97-AF65-F5344CB8AC3E}">
        <p14:creationId xmlns:p14="http://schemas.microsoft.com/office/powerpoint/2010/main" val="17318034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7813"/>
            <a:ext cx="8229600" cy="1139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pt-PT" altLang="x-none"/>
              <a:t>Clique para editar o estilo do título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3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t-PT" altLang="x-none"/>
              <a:t>Clique para editar os estilos de texto do modelo global</a:t>
            </a:r>
          </a:p>
          <a:p>
            <a:pPr lvl="1"/>
            <a:r>
              <a:rPr lang="pt-PT" altLang="x-none"/>
              <a:t>Segundo nível</a:t>
            </a:r>
          </a:p>
          <a:p>
            <a:pPr lvl="2"/>
            <a:r>
              <a:rPr lang="pt-PT" altLang="x-none"/>
              <a:t>Terceiro nível</a:t>
            </a:r>
          </a:p>
          <a:p>
            <a:pPr lvl="3"/>
            <a:r>
              <a:rPr lang="pt-PT" altLang="x-none"/>
              <a:t>Quarto nível</a:t>
            </a:r>
          </a:p>
          <a:p>
            <a:pPr lvl="4"/>
            <a:r>
              <a:rPr lang="pt-PT" altLang="x-none"/>
              <a:t>Quinto nível</a:t>
            </a:r>
          </a:p>
        </p:txBody>
      </p:sp>
      <p:sp>
        <p:nvSpPr>
          <p:cNvPr id="9114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840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000">
                <a:latin typeface="Verdana" pitchFamily="34" charset="0"/>
              </a:defRPr>
            </a:lvl1pPr>
          </a:lstStyle>
          <a:p>
            <a:pPr>
              <a:defRPr/>
            </a:pPr>
            <a:fld id="{B8689894-9051-624D-82D2-98DB08540112}" type="datetime1">
              <a:rPr lang="pt-PT" smtClean="0"/>
              <a:t>07/05/2020</a:t>
            </a:fld>
            <a:endParaRPr lang="pt-PT"/>
          </a:p>
        </p:txBody>
      </p:sp>
      <p:sp>
        <p:nvSpPr>
          <p:cNvPr id="9114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000">
                <a:latin typeface="Verdana" pitchFamily="34" charset="0"/>
              </a:defRPr>
            </a:lvl1pPr>
          </a:lstStyle>
          <a:p>
            <a:pPr>
              <a:defRPr/>
            </a:pPr>
            <a:r>
              <a:rPr lang="ro-RO"/>
              <a:t>Introdução à Economia (2º sem)                                                                           Mercado Monetário                                                             Pereira, Madaleno e Robaina (2016)</a:t>
            </a:r>
            <a:endParaRPr lang="pt-PT"/>
          </a:p>
        </p:txBody>
      </p:sp>
      <p:sp>
        <p:nvSpPr>
          <p:cNvPr id="9114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000"/>
            </a:lvl1pPr>
          </a:lstStyle>
          <a:p>
            <a:pPr>
              <a:defRPr/>
            </a:pPr>
            <a:fld id="{AA488178-B5AC-D647-ABB2-B6189A3195CF}" type="slidenum">
              <a:rPr lang="pt-PT" altLang="x-none"/>
              <a:pPr>
                <a:defRPr/>
              </a:pPr>
              <a:t>‹nº›</a:t>
            </a:fld>
            <a:endParaRPr lang="pt-PT" altLang="x-none"/>
          </a:p>
        </p:txBody>
      </p:sp>
      <p:sp>
        <p:nvSpPr>
          <p:cNvPr id="1031" name="Rectangle 7"/>
          <p:cNvSpPr>
            <a:spLocks noChangeArrowheads="1"/>
          </p:cNvSpPr>
          <p:nvPr/>
        </p:nvSpPr>
        <p:spPr bwMode="auto">
          <a:xfrm>
            <a:off x="0" y="0"/>
            <a:ext cx="228600" cy="2286000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</a:defRPr>
            </a:lvl9pPr>
          </a:lstStyle>
          <a:p>
            <a:pPr algn="ctr" eaLnBrk="1" hangingPunct="1">
              <a:defRPr/>
            </a:pPr>
            <a:endParaRPr lang="en-US" altLang="x-none" sz="2400">
              <a:latin typeface="Times New Roman" charset="0"/>
            </a:endParaRPr>
          </a:p>
        </p:txBody>
      </p:sp>
      <p:sp>
        <p:nvSpPr>
          <p:cNvPr id="1032" name="Line 8"/>
          <p:cNvSpPr>
            <a:spLocks noChangeShapeType="1"/>
          </p:cNvSpPr>
          <p:nvPr/>
        </p:nvSpPr>
        <p:spPr bwMode="auto">
          <a:xfrm>
            <a:off x="457200" y="1447800"/>
            <a:ext cx="8077200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33" name="Rectangle 9"/>
          <p:cNvSpPr>
            <a:spLocks noChangeArrowheads="1"/>
          </p:cNvSpPr>
          <p:nvPr/>
        </p:nvSpPr>
        <p:spPr bwMode="auto">
          <a:xfrm>
            <a:off x="0" y="2286000"/>
            <a:ext cx="228600" cy="2286000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</a:defRPr>
            </a:lvl9pPr>
          </a:lstStyle>
          <a:p>
            <a:pPr algn="ctr" eaLnBrk="1" hangingPunct="1">
              <a:defRPr/>
            </a:pPr>
            <a:endParaRPr lang="en-US" altLang="x-none" sz="2400">
              <a:latin typeface="Times New Roman" charset="0"/>
            </a:endParaRPr>
          </a:p>
        </p:txBody>
      </p:sp>
      <p:sp>
        <p:nvSpPr>
          <p:cNvPr id="1034" name="Rectangle 10"/>
          <p:cNvSpPr>
            <a:spLocks noChangeArrowheads="1"/>
          </p:cNvSpPr>
          <p:nvPr/>
        </p:nvSpPr>
        <p:spPr bwMode="auto">
          <a:xfrm>
            <a:off x="0" y="4572000"/>
            <a:ext cx="228600" cy="2286000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</a:defRPr>
            </a:lvl9pPr>
          </a:lstStyle>
          <a:p>
            <a:pPr algn="ctr" eaLnBrk="1" hangingPunct="1">
              <a:defRPr/>
            </a:pPr>
            <a:endParaRPr lang="en-US" altLang="x-none" sz="2400">
              <a:latin typeface="Times New Roman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82" r:id="rId1"/>
    <p:sldLayoutId id="2147483872" r:id="rId2"/>
    <p:sldLayoutId id="2147483873" r:id="rId3"/>
    <p:sldLayoutId id="2147483874" r:id="rId4"/>
    <p:sldLayoutId id="2147483875" r:id="rId5"/>
    <p:sldLayoutId id="2147483876" r:id="rId6"/>
    <p:sldLayoutId id="2147483877" r:id="rId7"/>
    <p:sldLayoutId id="2147483878" r:id="rId8"/>
    <p:sldLayoutId id="2147483879" r:id="rId9"/>
    <p:sldLayoutId id="2147483880" r:id="rId10"/>
    <p:sldLayoutId id="2147483881" r:id="rId11"/>
    <p:sldLayoutId id="2147483884" r:id="rId12"/>
    <p:sldLayoutId id="2147483888" r:id="rId13"/>
  </p:sldLayoutIdLst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75000"/>
        <a:buFont typeface="Wingdings" charset="2"/>
        <a:buChar char="p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75000"/>
        <a:buFont typeface="Wingdings" charset="2"/>
        <a:buChar char="n"/>
        <a:defRPr sz="24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charset="2"/>
        <a:buChar char="p"/>
        <a:defRPr sz="20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Font typeface="Wingdings" charset="2"/>
        <a:buChar char="§"/>
        <a:defRPr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80000"/>
        <a:buFont typeface="Wingdings" charset="2"/>
        <a:buChar char="§"/>
        <a:defRPr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SzPct val="80000"/>
        <a:buFont typeface="Wingdings" pitchFamily="2" charset="2"/>
        <a:buChar char="§"/>
        <a:defRPr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SzPct val="80000"/>
        <a:buFont typeface="Wingdings" pitchFamily="2" charset="2"/>
        <a:buChar char="§"/>
        <a:defRPr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SzPct val="80000"/>
        <a:buFont typeface="Wingdings" pitchFamily="2" charset="2"/>
        <a:buChar char="§"/>
        <a:defRPr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SzPct val="80000"/>
        <a:buFont typeface="Wingdings" pitchFamily="2" charset="2"/>
        <a:buChar char="§"/>
        <a:defRPr>
          <a:solidFill>
            <a:schemeClr val="tx1"/>
          </a:solidFill>
          <a:latin typeface="+mn-lt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audio" Target="../media/media1.m4a"/><Relationship Id="rId7" Type="http://schemas.openxmlformats.org/officeDocument/2006/relationships/image" Target="../media/image2.png"/><Relationship Id="rId2" Type="http://schemas.microsoft.com/office/2007/relationships/media" Target="../media/media1.m4a"/><Relationship Id="rId1" Type="http://schemas.openxmlformats.org/officeDocument/2006/relationships/tags" Target="../tags/tag1.xml"/><Relationship Id="rId6" Type="http://schemas.openxmlformats.org/officeDocument/2006/relationships/image" Target="../media/image1.jpe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pt-PT" altLang="x-none" dirty="0"/>
              <a:t>Introdução à Economia</a:t>
            </a:r>
          </a:p>
        </p:txBody>
      </p:sp>
      <p:sp>
        <p:nvSpPr>
          <p:cNvPr id="94211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>
              <a:buFont typeface="Wingdings" charset="2"/>
              <a:buNone/>
            </a:pPr>
            <a:r>
              <a:rPr lang="pt-PT" altLang="x-none" sz="3600" dirty="0"/>
              <a:t>Moeda</a:t>
            </a:r>
          </a:p>
          <a:p>
            <a:pPr eaLnBrk="1" hangingPunct="1">
              <a:buFont typeface="Wingdings" charset="2"/>
              <a:buNone/>
            </a:pPr>
            <a:r>
              <a:rPr lang="pt-PT" altLang="x-none" sz="3600" dirty="0"/>
              <a:t>Sistema monetário europeu</a:t>
            </a:r>
          </a:p>
        </p:txBody>
      </p:sp>
      <p:pic>
        <p:nvPicPr>
          <p:cNvPr id="15363" name="Picture 4" descr="LOg_UA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476250"/>
            <a:ext cx="2952750" cy="147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Áudio 1">
            <a:hlinkClick r:id="" action="ppaction://media"/>
            <a:extLst>
              <a:ext uri="{FF2B5EF4-FFF2-40B4-BE49-F238E27FC236}">
                <a16:creationId xmlns:a16="http://schemas.microsoft.com/office/drawing/2014/main" id="{4666276E-7240-470F-B7D7-2B7D7DFA34EE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advTm="275833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1" dur="1" fill="hold"/>
                                        <p:tgtEl>
                                          <p:spTgt spid="94210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6" dur="1" fill="hold"/>
                                        <p:tgtEl>
                                          <p:spTgt spid="942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1" dur="1" fill="hold"/>
                                        <p:tgtEl>
                                          <p:spTgt spid="942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94210" grpId="0"/>
      <p:bldP spid="94211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6" name="Rectangle 8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188640"/>
            <a:ext cx="8075240" cy="1210146"/>
          </a:xfrm>
        </p:spPr>
        <p:txBody>
          <a:bodyPr/>
          <a:lstStyle/>
          <a:p>
            <a:pPr marL="404813" indent="-404813"/>
            <a:r>
              <a:rPr lang="pt-PT"/>
              <a:t>História da Moeda </a:t>
            </a:r>
            <a:br>
              <a:rPr lang="pt-PT"/>
            </a:br>
            <a:r>
              <a:rPr lang="pt-PT" sz="3600"/>
              <a:t>– monopólio da emissão</a:t>
            </a:r>
          </a:p>
        </p:txBody>
      </p:sp>
      <p:sp>
        <p:nvSpPr>
          <p:cNvPr id="18437" name="Rectangle 9"/>
          <p:cNvSpPr>
            <a:spLocks noGrp="1" noChangeArrowheads="1"/>
          </p:cNvSpPr>
          <p:nvPr>
            <p:ph type="body" idx="4294967295"/>
          </p:nvPr>
        </p:nvSpPr>
        <p:spPr>
          <a:xfrm>
            <a:off x="481473" y="1622008"/>
            <a:ext cx="8050967" cy="5126038"/>
          </a:xfrm>
        </p:spPr>
        <p:txBody>
          <a:bodyPr/>
          <a:lstStyle/>
          <a:p>
            <a:pPr algn="just" eaLnBrk="1" hangingPunct="1"/>
            <a:r>
              <a:rPr lang="pt-PT" sz="2000" dirty="0">
                <a:latin typeface="Cambria Math" charset="0"/>
                <a:ea typeface="Cambria Math" charset="0"/>
                <a:cs typeface="Cambria Math" charset="0"/>
              </a:rPr>
              <a:t>Progressivamente, os Estados regularam e monopolizaram a </a:t>
            </a:r>
            <a:r>
              <a:rPr lang="pt-PT" sz="2000" dirty="0" err="1">
                <a:latin typeface="Cambria Math" charset="0"/>
                <a:ea typeface="Cambria Math" charset="0"/>
                <a:cs typeface="Cambria Math" charset="0"/>
              </a:rPr>
              <a:t>actividade</a:t>
            </a:r>
            <a:r>
              <a:rPr lang="pt-PT" sz="2000" dirty="0">
                <a:latin typeface="Cambria Math" charset="0"/>
                <a:ea typeface="Cambria Math" charset="0"/>
                <a:cs typeface="Cambria Math" charset="0"/>
              </a:rPr>
              <a:t> emissora, atribuindo-a a si próprios ou concessionando-a a privados. </a:t>
            </a:r>
          </a:p>
          <a:p>
            <a:pPr algn="just" eaLnBrk="1" hangingPunct="1"/>
            <a:endParaRPr lang="pt-PT" sz="2000" dirty="0">
              <a:latin typeface="Cambria Math" charset="0"/>
              <a:ea typeface="Cambria Math" charset="0"/>
              <a:cs typeface="Cambria Math" charset="0"/>
            </a:endParaRPr>
          </a:p>
          <a:p>
            <a:pPr algn="just" eaLnBrk="1" hangingPunct="1"/>
            <a:r>
              <a:rPr lang="pt-PT" sz="2000" dirty="0">
                <a:latin typeface="Cambria Math" charset="0"/>
                <a:ea typeface="Cambria Math" charset="0"/>
                <a:cs typeface="Cambria Math" charset="0"/>
              </a:rPr>
              <a:t>Nasciam os </a:t>
            </a:r>
            <a:r>
              <a:rPr lang="pt-PT" sz="2000" b="1" dirty="0">
                <a:solidFill>
                  <a:srgbClr val="0070C0"/>
                </a:solidFill>
                <a:latin typeface="Cambria Math" charset="0"/>
                <a:ea typeface="Cambria Math" charset="0"/>
                <a:cs typeface="Cambria Math" charset="0"/>
              </a:rPr>
              <a:t>Bancos Emissores </a:t>
            </a:r>
            <a:r>
              <a:rPr lang="pt-PT" sz="2000" dirty="0">
                <a:latin typeface="Cambria Math" charset="0"/>
                <a:ea typeface="Cambria Math" charset="0"/>
                <a:cs typeface="Cambria Math" charset="0"/>
              </a:rPr>
              <a:t>.</a:t>
            </a:r>
          </a:p>
          <a:p>
            <a:pPr algn="just" eaLnBrk="1" hangingPunct="1"/>
            <a:endParaRPr lang="pt-PT" sz="2000" dirty="0">
              <a:latin typeface="Cambria Math" charset="0"/>
              <a:ea typeface="Cambria Math" charset="0"/>
              <a:cs typeface="Cambria Math" charset="0"/>
            </a:endParaRPr>
          </a:p>
          <a:p>
            <a:pPr algn="just" eaLnBrk="1" hangingPunct="1"/>
            <a:r>
              <a:rPr lang="pt-PT" sz="2000" dirty="0">
                <a:latin typeface="Cambria Math" charset="0"/>
                <a:ea typeface="Cambria Math" charset="0"/>
                <a:cs typeface="Cambria Math" charset="0"/>
              </a:rPr>
              <a:t>Em Portugal, o Banco emissor (Banco de Lisboa, depois Banco de Portugal), foi privado (pelo menos parcialmente) até 1974.</a:t>
            </a:r>
          </a:p>
          <a:p>
            <a:pPr algn="just" eaLnBrk="1" hangingPunct="1"/>
            <a:endParaRPr lang="pt-PT" sz="2000" dirty="0">
              <a:latin typeface="Cambria Math" charset="0"/>
              <a:ea typeface="Cambria Math" charset="0"/>
              <a:cs typeface="Cambria Math" charset="0"/>
            </a:endParaRPr>
          </a:p>
          <a:p>
            <a:pPr algn="just" eaLnBrk="1" hangingPunct="1"/>
            <a:r>
              <a:rPr lang="pt-PT" sz="2000" dirty="0">
                <a:latin typeface="Cambria Math" charset="0"/>
                <a:ea typeface="Cambria Math" charset="0"/>
                <a:cs typeface="Cambria Math" charset="0"/>
              </a:rPr>
              <a:t>Inicialmente, estes bancos eram só emissores. Aos poucos foram-lhe sendo atribuídas funções reguladoras, transformando-se em</a:t>
            </a:r>
            <a:r>
              <a:rPr lang="pt-PT" sz="2000" b="1" dirty="0">
                <a:latin typeface="Cambria Math" charset="0"/>
                <a:ea typeface="Cambria Math" charset="0"/>
                <a:cs typeface="Cambria Math" charset="0"/>
              </a:rPr>
              <a:t> </a:t>
            </a:r>
            <a:r>
              <a:rPr lang="pt-PT" sz="2000" b="1" dirty="0">
                <a:solidFill>
                  <a:srgbClr val="0070C0"/>
                </a:solidFill>
                <a:latin typeface="Cambria Math" charset="0"/>
                <a:ea typeface="Cambria Math" charset="0"/>
                <a:cs typeface="Cambria Math" charset="0"/>
              </a:rPr>
              <a:t>Bancos Centrais</a:t>
            </a:r>
            <a:r>
              <a:rPr lang="pt-PT" sz="2000" dirty="0">
                <a:latin typeface="Cambria Math" charset="0"/>
                <a:ea typeface="Cambria Math" charset="0"/>
                <a:cs typeface="Cambria Math" charset="0"/>
              </a:rPr>
              <a:t>. </a:t>
            </a:r>
          </a:p>
          <a:p>
            <a:pPr algn="just" eaLnBrk="1" hangingPunct="1">
              <a:lnSpc>
                <a:spcPct val="90000"/>
              </a:lnSpc>
            </a:pPr>
            <a:endParaRPr lang="pt-PT" sz="2000" dirty="0">
              <a:latin typeface="Cambria Math" charset="0"/>
              <a:ea typeface="Cambria Math" charset="0"/>
              <a:cs typeface="Cambria Math" charset="0"/>
            </a:endParaRPr>
          </a:p>
          <a:p>
            <a:pPr algn="just" eaLnBrk="1" hangingPunct="1">
              <a:lnSpc>
                <a:spcPct val="90000"/>
              </a:lnSpc>
            </a:pPr>
            <a:endParaRPr lang="pt-PT" sz="2000" dirty="0">
              <a:latin typeface="Cambria Math" charset="0"/>
              <a:ea typeface="Cambria Math" charset="0"/>
              <a:cs typeface="Cambria Math" charset="0"/>
            </a:endParaRPr>
          </a:p>
          <a:p>
            <a:pPr algn="just" eaLnBrk="1" hangingPunct="1">
              <a:lnSpc>
                <a:spcPct val="90000"/>
              </a:lnSpc>
            </a:pPr>
            <a:endParaRPr lang="pt-PT" sz="2000" dirty="0">
              <a:latin typeface="Cambria Math" charset="0"/>
              <a:ea typeface="Cambria Math" charset="0"/>
              <a:cs typeface="Cambria Math" charset="0"/>
            </a:endParaRPr>
          </a:p>
          <a:p>
            <a:pPr algn="just" eaLnBrk="1" hangingPunct="1">
              <a:lnSpc>
                <a:spcPct val="90000"/>
              </a:lnSpc>
            </a:pPr>
            <a:endParaRPr lang="pt-PT" sz="1800" dirty="0">
              <a:solidFill>
                <a:srgbClr val="00206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4383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84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84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84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843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7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6" name="Rectangle 8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274638"/>
            <a:ext cx="8075240" cy="1066130"/>
          </a:xfrm>
        </p:spPr>
        <p:txBody>
          <a:bodyPr/>
          <a:lstStyle/>
          <a:p>
            <a:r>
              <a:rPr lang="pt-PT"/>
              <a:t>História da Moeda </a:t>
            </a:r>
            <a:r>
              <a:rPr lang="pt-PT" sz="3600"/>
              <a:t>– padrão ouro</a:t>
            </a:r>
          </a:p>
        </p:txBody>
      </p:sp>
      <p:sp>
        <p:nvSpPr>
          <p:cNvPr id="18437" name="Rectangle 9"/>
          <p:cNvSpPr>
            <a:spLocks noGrp="1" noChangeArrowheads="1"/>
          </p:cNvSpPr>
          <p:nvPr>
            <p:ph type="body" idx="4294967295"/>
          </p:nvPr>
        </p:nvSpPr>
        <p:spPr>
          <a:xfrm>
            <a:off x="481473" y="1622008"/>
            <a:ext cx="8050967" cy="5126038"/>
          </a:xfrm>
        </p:spPr>
        <p:txBody>
          <a:bodyPr/>
          <a:lstStyle/>
          <a:p>
            <a:pPr algn="just" eaLnBrk="1" hangingPunct="1"/>
            <a:r>
              <a:rPr lang="pt-PT" sz="2000" dirty="0">
                <a:latin typeface="Cambria Math" charset="0"/>
                <a:ea typeface="Cambria Math" charset="0"/>
                <a:cs typeface="Cambria Math" charset="0"/>
              </a:rPr>
              <a:t>Desde a criação do papel-moeda, os bancos emissores garantiam o valor das notas com o ouro depositado nos seus cofres.</a:t>
            </a:r>
          </a:p>
          <a:p>
            <a:pPr algn="just" eaLnBrk="1" hangingPunct="1"/>
            <a:endParaRPr lang="pt-PT" sz="2000" dirty="0">
              <a:latin typeface="Cambria Math" charset="0"/>
              <a:ea typeface="Cambria Math" charset="0"/>
              <a:cs typeface="Cambria Math" charset="0"/>
            </a:endParaRPr>
          </a:p>
          <a:p>
            <a:pPr algn="just" eaLnBrk="1" hangingPunct="1"/>
            <a:r>
              <a:rPr lang="pt-PT" sz="2000" dirty="0">
                <a:latin typeface="Cambria Math" charset="0"/>
                <a:ea typeface="Cambria Math" charset="0"/>
                <a:cs typeface="Cambria Math" charset="0"/>
              </a:rPr>
              <a:t>Era o </a:t>
            </a:r>
            <a:r>
              <a:rPr lang="pt-PT" sz="2000" b="1" dirty="0">
                <a:solidFill>
                  <a:srgbClr val="C00000"/>
                </a:solidFill>
                <a:latin typeface="Cambria Math" charset="0"/>
                <a:ea typeface="Cambria Math" charset="0"/>
                <a:cs typeface="Cambria Math" charset="0"/>
              </a:rPr>
              <a:t>Padrão-Ouro</a:t>
            </a:r>
            <a:r>
              <a:rPr lang="pt-PT" sz="2000" dirty="0">
                <a:latin typeface="Cambria Math" charset="0"/>
                <a:ea typeface="Cambria Math" charset="0"/>
                <a:cs typeface="Cambria Math" charset="0"/>
              </a:rPr>
              <a:t>. Cada nota tinha escrito o seu valor em ouro e os seus detentores podiam trocá-las por ouro junto do banco emissor.</a:t>
            </a:r>
          </a:p>
          <a:p>
            <a:pPr algn="just" eaLnBrk="1" hangingPunct="1"/>
            <a:endParaRPr lang="pt-PT" sz="2000" dirty="0">
              <a:latin typeface="Cambria Math" charset="0"/>
              <a:ea typeface="Cambria Math" charset="0"/>
              <a:cs typeface="Cambria Math" charset="0"/>
            </a:endParaRPr>
          </a:p>
          <a:p>
            <a:pPr algn="just" eaLnBrk="1" hangingPunct="1"/>
            <a:r>
              <a:rPr lang="pt-PT" sz="2000" dirty="0">
                <a:latin typeface="Cambria Math" charset="0"/>
                <a:ea typeface="Cambria Math" charset="0"/>
                <a:cs typeface="Cambria Math" charset="0"/>
              </a:rPr>
              <a:t>O banco emissor garantia o valor em ouro das notas. Os países que acumulavam défices com outros podiam ser chamados a pagar entregando ouro. Se não tivessem ouro suficiente podiam ir à falência, entrar em </a:t>
            </a:r>
            <a:r>
              <a:rPr lang="pt-PT" sz="2000" dirty="0">
                <a:solidFill>
                  <a:srgbClr val="FF0000"/>
                </a:solidFill>
                <a:latin typeface="Cambria Math" charset="0"/>
                <a:ea typeface="Cambria Math" charset="0"/>
                <a:cs typeface="Cambria Math" charset="0"/>
              </a:rPr>
              <a:t>bancarrota</a:t>
            </a:r>
            <a:r>
              <a:rPr lang="pt-PT" sz="2000" dirty="0">
                <a:latin typeface="Cambria Math" charset="0"/>
                <a:ea typeface="Cambria Math" charset="0"/>
                <a:cs typeface="Cambria Math" charset="0"/>
              </a:rPr>
              <a:t>.</a:t>
            </a:r>
          </a:p>
          <a:p>
            <a:pPr algn="just" eaLnBrk="1" hangingPunct="1"/>
            <a:endParaRPr lang="pt-PT" sz="2000" dirty="0">
              <a:latin typeface="Cambria Math" charset="0"/>
              <a:ea typeface="Cambria Math" charset="0"/>
              <a:cs typeface="Cambria Math" charset="0"/>
            </a:endParaRPr>
          </a:p>
          <a:p>
            <a:pPr algn="just" eaLnBrk="1" hangingPunct="1"/>
            <a:r>
              <a:rPr lang="pt-PT" sz="2000" dirty="0">
                <a:latin typeface="Cambria Math" charset="0"/>
                <a:ea typeface="Cambria Math" charset="0"/>
                <a:cs typeface="Cambria Math" charset="0"/>
              </a:rPr>
              <a:t>Isso aconteceu várias vezes com Portugal no século XIX. Quando se esgotava o ouro, o País tinha que recorrer a empréstimos. A </a:t>
            </a:r>
            <a:r>
              <a:rPr lang="pt-PT" sz="2000" b="1" dirty="0">
                <a:latin typeface="Cambria Math" charset="0"/>
                <a:ea typeface="Cambria Math" charset="0"/>
                <a:cs typeface="Cambria Math" charset="0"/>
              </a:rPr>
              <a:t>Inglaterra</a:t>
            </a:r>
            <a:r>
              <a:rPr lang="pt-PT" sz="2000" dirty="0">
                <a:latin typeface="Cambria Math" charset="0"/>
                <a:ea typeface="Cambria Math" charset="0"/>
                <a:cs typeface="Cambria Math" charset="0"/>
              </a:rPr>
              <a:t> funcionava então como banqueiro internacional.</a:t>
            </a:r>
          </a:p>
          <a:p>
            <a:pPr algn="just" eaLnBrk="1" hangingPunct="1">
              <a:lnSpc>
                <a:spcPct val="90000"/>
              </a:lnSpc>
            </a:pPr>
            <a:endParaRPr lang="pt-PT" sz="2000" dirty="0">
              <a:latin typeface="Cambria Math" charset="0"/>
              <a:ea typeface="Cambria Math" charset="0"/>
              <a:cs typeface="Cambria Math" charset="0"/>
            </a:endParaRPr>
          </a:p>
          <a:p>
            <a:pPr algn="just" eaLnBrk="1" hangingPunct="1">
              <a:lnSpc>
                <a:spcPct val="90000"/>
              </a:lnSpc>
            </a:pPr>
            <a:endParaRPr lang="pt-PT" sz="2000" dirty="0">
              <a:latin typeface="Cambria Math" charset="0"/>
              <a:ea typeface="Cambria Math" charset="0"/>
              <a:cs typeface="Cambria Math" charset="0"/>
            </a:endParaRPr>
          </a:p>
          <a:p>
            <a:pPr algn="just" eaLnBrk="1" hangingPunct="1">
              <a:lnSpc>
                <a:spcPct val="90000"/>
              </a:lnSpc>
            </a:pPr>
            <a:endParaRPr lang="pt-PT" sz="2000" dirty="0">
              <a:latin typeface="Cambria Math" charset="0"/>
              <a:ea typeface="Cambria Math" charset="0"/>
              <a:cs typeface="Cambria Math" charset="0"/>
            </a:endParaRPr>
          </a:p>
          <a:p>
            <a:pPr algn="just" eaLnBrk="1" hangingPunct="1">
              <a:lnSpc>
                <a:spcPct val="90000"/>
              </a:lnSpc>
            </a:pPr>
            <a:endParaRPr lang="pt-PT" sz="1800" dirty="0">
              <a:solidFill>
                <a:srgbClr val="00206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9339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2000"/>
                                        <p:tgtEl>
                                          <p:spTgt spid="184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2" dur="2000"/>
                                        <p:tgtEl>
                                          <p:spTgt spid="184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7" dur="2000"/>
                                        <p:tgtEl>
                                          <p:spTgt spid="184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2" dur="2000"/>
                                        <p:tgtEl>
                                          <p:spTgt spid="1843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7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6" name="Rectangle 8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274638"/>
            <a:ext cx="8075240" cy="1066130"/>
          </a:xfrm>
        </p:spPr>
        <p:txBody>
          <a:bodyPr/>
          <a:lstStyle/>
          <a:p>
            <a:r>
              <a:rPr lang="pt-PT"/>
              <a:t>História da Moeda </a:t>
            </a:r>
            <a:r>
              <a:rPr lang="pt-PT" sz="3600"/>
              <a:t>– padrão ouro</a:t>
            </a:r>
          </a:p>
        </p:txBody>
      </p:sp>
      <p:sp>
        <p:nvSpPr>
          <p:cNvPr id="18437" name="Rectangle 9"/>
          <p:cNvSpPr>
            <a:spLocks noGrp="1" noChangeArrowheads="1"/>
          </p:cNvSpPr>
          <p:nvPr>
            <p:ph type="body" idx="4294967295"/>
          </p:nvPr>
        </p:nvSpPr>
        <p:spPr>
          <a:xfrm>
            <a:off x="481473" y="1622008"/>
            <a:ext cx="8050967" cy="5126038"/>
          </a:xfrm>
        </p:spPr>
        <p:txBody>
          <a:bodyPr/>
          <a:lstStyle/>
          <a:p>
            <a:pPr algn="just" eaLnBrk="1" hangingPunct="1"/>
            <a:r>
              <a:rPr lang="pt-PT" sz="2000" dirty="0">
                <a:latin typeface="Cambria Math" charset="0"/>
                <a:ea typeface="Cambria Math" charset="0"/>
                <a:cs typeface="Cambria Math" charset="0"/>
              </a:rPr>
              <a:t>Portugal pedia empréstimos em </a:t>
            </a:r>
            <a:r>
              <a:rPr lang="pt-PT" sz="2000" dirty="0">
                <a:solidFill>
                  <a:srgbClr val="C00000"/>
                </a:solidFill>
                <a:latin typeface="Cambria Math" charset="0"/>
                <a:ea typeface="Cambria Math" charset="0"/>
                <a:cs typeface="Cambria Math" charset="0"/>
              </a:rPr>
              <a:t>Libras</a:t>
            </a:r>
            <a:r>
              <a:rPr lang="pt-PT" sz="2000" dirty="0">
                <a:latin typeface="Cambria Math" charset="0"/>
                <a:ea typeface="Cambria Math" charset="0"/>
                <a:cs typeface="Cambria Math" charset="0"/>
              </a:rPr>
              <a:t>, que ficavam em reserva no Banco Emissor. A Inglaterra garantia o valor das libras em ouro, a conversão das libras.</a:t>
            </a:r>
          </a:p>
          <a:p>
            <a:pPr algn="just" eaLnBrk="1" hangingPunct="1"/>
            <a:endParaRPr lang="pt-PT" sz="2000" dirty="0">
              <a:latin typeface="Cambria Math" charset="0"/>
              <a:ea typeface="Cambria Math" charset="0"/>
              <a:cs typeface="Cambria Math" charset="0"/>
            </a:endParaRPr>
          </a:p>
          <a:p>
            <a:pPr algn="just" eaLnBrk="1" hangingPunct="1"/>
            <a:r>
              <a:rPr lang="pt-PT" sz="2000" dirty="0">
                <a:latin typeface="Cambria Math" charset="0"/>
                <a:ea typeface="Cambria Math" charset="0"/>
                <a:cs typeface="Cambria Math" charset="0"/>
              </a:rPr>
              <a:t>O Banco de Lisboa emitia </a:t>
            </a:r>
            <a:r>
              <a:rPr lang="pt-PT" sz="2000" dirty="0">
                <a:solidFill>
                  <a:srgbClr val="C00000"/>
                </a:solidFill>
                <a:latin typeface="Cambria Math" charset="0"/>
                <a:ea typeface="Cambria Math" charset="0"/>
                <a:cs typeface="Cambria Math" charset="0"/>
              </a:rPr>
              <a:t>Réis</a:t>
            </a:r>
            <a:r>
              <a:rPr lang="pt-PT" sz="2000" dirty="0">
                <a:latin typeface="Cambria Math" charset="0"/>
                <a:ea typeface="Cambria Math" charset="0"/>
                <a:cs typeface="Cambria Math" charset="0"/>
              </a:rPr>
              <a:t>, garantindo o seu valor em libras. Como as libras valiam como ouro, o valor dos réis era convertível, indiretamente, em ouro. Assim funcionava o Padrão-Ouro, tendo a Inglaterra como centro.</a:t>
            </a:r>
          </a:p>
          <a:p>
            <a:pPr algn="just" eaLnBrk="1" hangingPunct="1"/>
            <a:endParaRPr lang="pt-PT" sz="2000" dirty="0">
              <a:latin typeface="Cambria Math" charset="0"/>
              <a:ea typeface="Cambria Math" charset="0"/>
              <a:cs typeface="Cambria Math" charset="0"/>
            </a:endParaRPr>
          </a:p>
          <a:p>
            <a:pPr algn="just" eaLnBrk="1" hangingPunct="1"/>
            <a:r>
              <a:rPr lang="pt-PT" sz="2000" dirty="0">
                <a:latin typeface="Cambria Math" charset="0"/>
                <a:ea typeface="Cambria Math" charset="0"/>
                <a:cs typeface="Cambria Math" charset="0"/>
              </a:rPr>
              <a:t>Após a Grande Guerra (1918), a Inglaterra esgotou as suas reservas de ouro e, no final da década de 1920, cancelou a conversão das libras em ouro.</a:t>
            </a:r>
          </a:p>
          <a:p>
            <a:pPr algn="just" eaLnBrk="1" hangingPunct="1"/>
            <a:endParaRPr lang="pt-PT" sz="2000" dirty="0">
              <a:latin typeface="Cambria Math" charset="0"/>
              <a:ea typeface="Cambria Math" charset="0"/>
              <a:cs typeface="Cambria Math" charset="0"/>
            </a:endParaRPr>
          </a:p>
          <a:p>
            <a:pPr algn="just" eaLnBrk="1" hangingPunct="1"/>
            <a:r>
              <a:rPr lang="pt-PT" sz="2000" dirty="0">
                <a:latin typeface="Cambria Math" charset="0"/>
                <a:ea typeface="Cambria Math" charset="0"/>
                <a:cs typeface="Cambria Math" charset="0"/>
              </a:rPr>
              <a:t>O centro do sistema passou para os Estados Unidos, que continuaram a garantir a conversão dos dólares em ouro.</a:t>
            </a:r>
          </a:p>
          <a:p>
            <a:pPr algn="just" eaLnBrk="1" hangingPunct="1">
              <a:lnSpc>
                <a:spcPct val="90000"/>
              </a:lnSpc>
            </a:pPr>
            <a:endParaRPr lang="pt-PT" sz="2000" dirty="0">
              <a:latin typeface="Cambria Math" charset="0"/>
              <a:ea typeface="Cambria Math" charset="0"/>
              <a:cs typeface="Cambria Math" charset="0"/>
            </a:endParaRPr>
          </a:p>
          <a:p>
            <a:pPr algn="just" eaLnBrk="1" hangingPunct="1">
              <a:lnSpc>
                <a:spcPct val="90000"/>
              </a:lnSpc>
            </a:pPr>
            <a:endParaRPr lang="pt-PT" sz="2000" dirty="0">
              <a:latin typeface="Cambria Math" charset="0"/>
              <a:ea typeface="Cambria Math" charset="0"/>
              <a:cs typeface="Cambria Math" charset="0"/>
            </a:endParaRPr>
          </a:p>
          <a:p>
            <a:pPr algn="just" eaLnBrk="1" hangingPunct="1">
              <a:lnSpc>
                <a:spcPct val="90000"/>
              </a:lnSpc>
            </a:pPr>
            <a:endParaRPr lang="pt-PT" sz="2000" dirty="0">
              <a:latin typeface="Cambria Math" charset="0"/>
              <a:ea typeface="Cambria Math" charset="0"/>
              <a:cs typeface="Cambria Math" charset="0"/>
            </a:endParaRPr>
          </a:p>
          <a:p>
            <a:pPr algn="just" eaLnBrk="1" hangingPunct="1">
              <a:lnSpc>
                <a:spcPct val="90000"/>
              </a:lnSpc>
            </a:pPr>
            <a:endParaRPr lang="pt-PT" sz="1800" dirty="0">
              <a:solidFill>
                <a:srgbClr val="00206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5264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84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4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84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84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84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84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84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84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84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843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843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843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7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6" name="Rectangle 8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274638"/>
            <a:ext cx="8075240" cy="1066130"/>
          </a:xfrm>
        </p:spPr>
        <p:txBody>
          <a:bodyPr/>
          <a:lstStyle/>
          <a:p>
            <a:r>
              <a:rPr lang="pt-PT"/>
              <a:t>História da Moeda </a:t>
            </a:r>
            <a:r>
              <a:rPr lang="pt-PT" sz="3600"/>
              <a:t>– </a:t>
            </a:r>
            <a:br>
              <a:rPr lang="pt-PT" sz="3600"/>
            </a:br>
            <a:r>
              <a:rPr lang="pt-PT" sz="3600" err="1"/>
              <a:t>Bretton-Woods</a:t>
            </a:r>
            <a:r>
              <a:rPr lang="pt-PT" sz="3600"/>
              <a:t> e o fim do padrão ouro</a:t>
            </a:r>
          </a:p>
        </p:txBody>
      </p:sp>
      <p:sp>
        <p:nvSpPr>
          <p:cNvPr id="18437" name="Rectangle 9"/>
          <p:cNvSpPr>
            <a:spLocks noGrp="1" noChangeArrowheads="1"/>
          </p:cNvSpPr>
          <p:nvPr>
            <p:ph type="body" idx="4294967295"/>
          </p:nvPr>
        </p:nvSpPr>
        <p:spPr>
          <a:xfrm>
            <a:off x="481473" y="1622008"/>
            <a:ext cx="8050967" cy="5126038"/>
          </a:xfrm>
        </p:spPr>
        <p:txBody>
          <a:bodyPr/>
          <a:lstStyle/>
          <a:p>
            <a:pPr algn="just" eaLnBrk="1" hangingPunct="1"/>
            <a:r>
              <a:rPr lang="pt-PT" sz="2000" dirty="0">
                <a:latin typeface="Cambria Math" charset="0"/>
                <a:ea typeface="Cambria Math" charset="0"/>
                <a:cs typeface="Cambria Math" charset="0"/>
              </a:rPr>
              <a:t>No final da 2ª Guerra Mundial, os Estados Unidos detinham a esmagadora maioria das reservas mundiais de ouro. Todos os outros países beligerantes estavam endividados.</a:t>
            </a:r>
          </a:p>
          <a:p>
            <a:pPr algn="just" eaLnBrk="1" hangingPunct="1"/>
            <a:endParaRPr lang="pt-PT" sz="2000" dirty="0">
              <a:latin typeface="Cambria Math" charset="0"/>
              <a:ea typeface="Cambria Math" charset="0"/>
              <a:cs typeface="Cambria Math" charset="0"/>
            </a:endParaRPr>
          </a:p>
          <a:p>
            <a:pPr algn="just" eaLnBrk="1" hangingPunct="1"/>
            <a:r>
              <a:rPr lang="pt-PT" sz="2000" dirty="0">
                <a:latin typeface="Cambria Math" charset="0"/>
                <a:ea typeface="Cambria Math" charset="0"/>
                <a:cs typeface="Cambria Math" charset="0"/>
              </a:rPr>
              <a:t>Realizou-se então uma conferência em </a:t>
            </a:r>
            <a:r>
              <a:rPr lang="pt-PT" sz="2000" dirty="0" err="1">
                <a:latin typeface="Cambria Math" charset="0"/>
                <a:ea typeface="Cambria Math" charset="0"/>
                <a:cs typeface="Cambria Math" charset="0"/>
              </a:rPr>
              <a:t>Bretton-Woods</a:t>
            </a:r>
            <a:r>
              <a:rPr lang="pt-PT" sz="2000" dirty="0">
                <a:latin typeface="Cambria Math" charset="0"/>
                <a:ea typeface="Cambria Math" charset="0"/>
                <a:cs typeface="Cambria Math" charset="0"/>
              </a:rPr>
              <a:t> (perto de Washington) que desenhou o novo sistema monetário e financeiro mundial.</a:t>
            </a:r>
          </a:p>
          <a:p>
            <a:pPr algn="just" eaLnBrk="1" hangingPunct="1"/>
            <a:endParaRPr lang="pt-PT" sz="2000" dirty="0">
              <a:latin typeface="Cambria Math" charset="0"/>
              <a:ea typeface="Cambria Math" charset="0"/>
              <a:cs typeface="Cambria Math" charset="0"/>
            </a:endParaRPr>
          </a:p>
          <a:p>
            <a:pPr algn="just" eaLnBrk="1" hangingPunct="1"/>
            <a:r>
              <a:rPr lang="pt-PT" sz="2000" dirty="0">
                <a:latin typeface="Cambria Math" charset="0"/>
                <a:ea typeface="Cambria Math" charset="0"/>
                <a:cs typeface="Cambria Math" charset="0"/>
              </a:rPr>
              <a:t>Aí foi criado o Banco Mundial e o FMI. Os Estados-Unidos assumiram o papel de banqueiro do resto do mundo, emprestando dólares aos outros países e garantindo a conversão do dólar em ouro, ao preço de 1oz=USD35.</a:t>
            </a:r>
          </a:p>
          <a:p>
            <a:pPr algn="just" eaLnBrk="1" hangingPunct="1">
              <a:lnSpc>
                <a:spcPct val="90000"/>
              </a:lnSpc>
            </a:pPr>
            <a:endParaRPr lang="pt-PT" sz="2000" dirty="0">
              <a:latin typeface="Cambria Math" charset="0"/>
              <a:ea typeface="Cambria Math" charset="0"/>
              <a:cs typeface="Cambria Math" charset="0"/>
            </a:endParaRPr>
          </a:p>
          <a:p>
            <a:pPr algn="just" eaLnBrk="1" hangingPunct="1">
              <a:lnSpc>
                <a:spcPct val="90000"/>
              </a:lnSpc>
            </a:pPr>
            <a:endParaRPr lang="pt-PT" sz="2000" dirty="0">
              <a:latin typeface="Cambria Math" charset="0"/>
              <a:ea typeface="Cambria Math" charset="0"/>
              <a:cs typeface="Cambria Math" charset="0"/>
            </a:endParaRPr>
          </a:p>
          <a:p>
            <a:pPr algn="just" eaLnBrk="1" hangingPunct="1">
              <a:lnSpc>
                <a:spcPct val="90000"/>
              </a:lnSpc>
            </a:pPr>
            <a:endParaRPr lang="pt-PT" sz="2000" dirty="0">
              <a:latin typeface="Cambria Math" charset="0"/>
              <a:ea typeface="Cambria Math" charset="0"/>
              <a:cs typeface="Cambria Math" charset="0"/>
            </a:endParaRPr>
          </a:p>
          <a:p>
            <a:pPr algn="just" eaLnBrk="1" hangingPunct="1">
              <a:lnSpc>
                <a:spcPct val="90000"/>
              </a:lnSpc>
            </a:pPr>
            <a:endParaRPr lang="pt-PT" sz="1800" dirty="0">
              <a:solidFill>
                <a:srgbClr val="00206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7293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84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84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84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7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6" name="Rectangle 8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274638"/>
            <a:ext cx="8075240" cy="1066130"/>
          </a:xfrm>
        </p:spPr>
        <p:txBody>
          <a:bodyPr/>
          <a:lstStyle/>
          <a:p>
            <a:r>
              <a:rPr lang="pt-PT"/>
              <a:t>História da Moeda </a:t>
            </a:r>
            <a:r>
              <a:rPr lang="pt-PT" sz="3600"/>
              <a:t>– </a:t>
            </a:r>
            <a:br>
              <a:rPr lang="pt-PT" sz="3600"/>
            </a:br>
            <a:r>
              <a:rPr lang="pt-PT" sz="3600" err="1"/>
              <a:t>Bretton-Woods</a:t>
            </a:r>
            <a:r>
              <a:rPr lang="pt-PT" sz="3600"/>
              <a:t> e o fim do padrão ouro</a:t>
            </a:r>
          </a:p>
        </p:txBody>
      </p:sp>
      <p:sp>
        <p:nvSpPr>
          <p:cNvPr id="18437" name="Rectangle 9"/>
          <p:cNvSpPr>
            <a:spLocks noGrp="1" noChangeArrowheads="1"/>
          </p:cNvSpPr>
          <p:nvPr>
            <p:ph type="body" idx="4294967295"/>
          </p:nvPr>
        </p:nvSpPr>
        <p:spPr>
          <a:xfrm>
            <a:off x="481473" y="1622008"/>
            <a:ext cx="8050967" cy="5126038"/>
          </a:xfrm>
        </p:spPr>
        <p:txBody>
          <a:bodyPr/>
          <a:lstStyle/>
          <a:p>
            <a:pPr algn="just" eaLnBrk="1" hangingPunct="1"/>
            <a:r>
              <a:rPr lang="pt-PT" sz="2000" dirty="0">
                <a:latin typeface="Cambria Math" charset="0"/>
                <a:ea typeface="Cambria Math" charset="0"/>
                <a:cs typeface="Cambria Math" charset="0"/>
              </a:rPr>
              <a:t>Este sistema funcionou até 1972. O dólar era utilizado como reserva por todos os Bancos Centrais mundiais, no pressuposto que poderiam sempre trocar essas reservas por </a:t>
            </a:r>
            <a:r>
              <a:rPr lang="pt-PT" sz="2000" b="1" dirty="0">
                <a:solidFill>
                  <a:srgbClr val="FFC000"/>
                </a:solidFill>
                <a:latin typeface="Cambria Math" charset="0"/>
                <a:ea typeface="Cambria Math" charset="0"/>
                <a:cs typeface="Cambria Math" charset="0"/>
              </a:rPr>
              <a:t>ouro</a:t>
            </a:r>
            <a:r>
              <a:rPr lang="pt-PT" sz="2000" dirty="0">
                <a:latin typeface="Cambria Math" charset="0"/>
                <a:ea typeface="Cambria Math" charset="0"/>
                <a:cs typeface="Cambria Math" charset="0"/>
              </a:rPr>
              <a:t> junto do Banco Central dos EUA (o Federal Reserve </a:t>
            </a:r>
            <a:r>
              <a:rPr lang="pt-PT" sz="2000" dirty="0" err="1">
                <a:latin typeface="Cambria Math" charset="0"/>
                <a:ea typeface="Cambria Math" charset="0"/>
                <a:cs typeface="Cambria Math" charset="0"/>
              </a:rPr>
              <a:t>System</a:t>
            </a:r>
            <a:r>
              <a:rPr lang="pt-PT" sz="2000" dirty="0">
                <a:latin typeface="Cambria Math" charset="0"/>
                <a:ea typeface="Cambria Math" charset="0"/>
                <a:cs typeface="Cambria Math" charset="0"/>
              </a:rPr>
              <a:t>).</a:t>
            </a:r>
          </a:p>
          <a:p>
            <a:pPr algn="just" eaLnBrk="1" hangingPunct="1"/>
            <a:endParaRPr lang="pt-PT" sz="2000" dirty="0">
              <a:latin typeface="Cambria Math" charset="0"/>
              <a:ea typeface="Cambria Math" charset="0"/>
              <a:cs typeface="Cambria Math" charset="0"/>
            </a:endParaRPr>
          </a:p>
          <a:p>
            <a:pPr algn="just" eaLnBrk="1" hangingPunct="1"/>
            <a:r>
              <a:rPr lang="pt-PT" sz="2000" dirty="0">
                <a:latin typeface="Cambria Math" charset="0"/>
                <a:ea typeface="Cambria Math" charset="0"/>
                <a:cs typeface="Cambria Math" charset="0"/>
              </a:rPr>
              <a:t>Mas após décadas a emitirem dólares para financiarem défices correntes e após as despesas das guerras da Coreia e do Vietnam, da Guerra Fria e da corrida espacial , os EUA já não possuíam ouro suficiente para garantir a quantidade de dólares emitidos. </a:t>
            </a:r>
          </a:p>
          <a:p>
            <a:pPr algn="just" eaLnBrk="1" hangingPunct="1"/>
            <a:endParaRPr lang="pt-PT" sz="2000" dirty="0">
              <a:latin typeface="Cambria Math" charset="0"/>
              <a:ea typeface="Cambria Math" charset="0"/>
              <a:cs typeface="Cambria Math" charset="0"/>
            </a:endParaRPr>
          </a:p>
          <a:p>
            <a:pPr algn="just" eaLnBrk="1" hangingPunct="1"/>
            <a:r>
              <a:rPr lang="pt-PT" sz="2000" dirty="0">
                <a:latin typeface="Cambria Math" charset="0"/>
                <a:ea typeface="Cambria Math" charset="0"/>
                <a:cs typeface="Cambria Math" charset="0"/>
              </a:rPr>
              <a:t>Em 1972, o então presidente Richard Nixon anunciou que os EUA deixavam de garantir o valor do dólar em ouro.</a:t>
            </a:r>
          </a:p>
          <a:p>
            <a:pPr algn="just" eaLnBrk="1" hangingPunct="1"/>
            <a:endParaRPr lang="pt-PT" sz="2000" dirty="0">
              <a:latin typeface="Cambria Math" charset="0"/>
              <a:ea typeface="Cambria Math" charset="0"/>
              <a:cs typeface="Cambria Math" charset="0"/>
            </a:endParaRPr>
          </a:p>
          <a:p>
            <a:pPr algn="just" eaLnBrk="1" hangingPunct="1"/>
            <a:r>
              <a:rPr lang="pt-PT" sz="2000" b="1" dirty="0">
                <a:solidFill>
                  <a:srgbClr val="C00000"/>
                </a:solidFill>
                <a:latin typeface="Cambria Math" charset="0"/>
                <a:ea typeface="Cambria Math" charset="0"/>
                <a:cs typeface="Cambria Math" charset="0"/>
              </a:rPr>
              <a:t>Acabou o Padrão-ouro</a:t>
            </a:r>
            <a:r>
              <a:rPr lang="pt-PT" sz="2000" dirty="0">
                <a:latin typeface="Cambria Math" charset="0"/>
                <a:ea typeface="Cambria Math" charset="0"/>
                <a:cs typeface="Cambria Math" charset="0"/>
              </a:rPr>
              <a:t>. </a:t>
            </a:r>
          </a:p>
          <a:p>
            <a:pPr algn="just" eaLnBrk="1" hangingPunct="1">
              <a:lnSpc>
                <a:spcPct val="90000"/>
              </a:lnSpc>
            </a:pPr>
            <a:endParaRPr lang="pt-PT" sz="2000" dirty="0">
              <a:latin typeface="Cambria Math" charset="0"/>
              <a:ea typeface="Cambria Math" charset="0"/>
              <a:cs typeface="Cambria Math" charset="0"/>
            </a:endParaRPr>
          </a:p>
          <a:p>
            <a:pPr algn="just" eaLnBrk="1" hangingPunct="1">
              <a:lnSpc>
                <a:spcPct val="90000"/>
              </a:lnSpc>
            </a:pPr>
            <a:endParaRPr lang="pt-PT" sz="2000" dirty="0">
              <a:latin typeface="Cambria Math" charset="0"/>
              <a:ea typeface="Cambria Math" charset="0"/>
              <a:cs typeface="Cambria Math" charset="0"/>
            </a:endParaRPr>
          </a:p>
          <a:p>
            <a:pPr algn="just" eaLnBrk="1" hangingPunct="1">
              <a:lnSpc>
                <a:spcPct val="90000"/>
              </a:lnSpc>
            </a:pPr>
            <a:endParaRPr lang="pt-PT" sz="1800" dirty="0">
              <a:solidFill>
                <a:srgbClr val="00206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5164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84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84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84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843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7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6" name="Rectangle 8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274638"/>
            <a:ext cx="8075240" cy="1066130"/>
          </a:xfrm>
        </p:spPr>
        <p:txBody>
          <a:bodyPr/>
          <a:lstStyle/>
          <a:p>
            <a:r>
              <a:rPr lang="pt-PT"/>
              <a:t>História da Moeda </a:t>
            </a:r>
            <a:r>
              <a:rPr lang="pt-PT" sz="3600"/>
              <a:t>– </a:t>
            </a:r>
            <a:br>
              <a:rPr lang="pt-PT" sz="3600"/>
            </a:br>
            <a:r>
              <a:rPr lang="pt-PT" sz="3600" err="1"/>
              <a:t>Bretton-Woods</a:t>
            </a:r>
            <a:r>
              <a:rPr lang="pt-PT" sz="3600"/>
              <a:t> e o fim do padrão ouro</a:t>
            </a:r>
          </a:p>
        </p:txBody>
      </p:sp>
      <p:sp>
        <p:nvSpPr>
          <p:cNvPr id="18437" name="Rectangle 9"/>
          <p:cNvSpPr>
            <a:spLocks noGrp="1" noChangeArrowheads="1"/>
          </p:cNvSpPr>
          <p:nvPr>
            <p:ph type="body" idx="4294967295"/>
          </p:nvPr>
        </p:nvSpPr>
        <p:spPr>
          <a:xfrm>
            <a:off x="481473" y="1622008"/>
            <a:ext cx="8050967" cy="5126038"/>
          </a:xfrm>
        </p:spPr>
        <p:txBody>
          <a:bodyPr/>
          <a:lstStyle/>
          <a:p>
            <a:pPr algn="just" eaLnBrk="1" hangingPunct="1"/>
            <a:r>
              <a:rPr lang="pt-PT" sz="2000" dirty="0">
                <a:latin typeface="Cambria Math" charset="0"/>
                <a:ea typeface="Cambria Math" charset="0"/>
                <a:cs typeface="Cambria Math" charset="0"/>
              </a:rPr>
              <a:t>Ao fim de mais de 2 mil anos de ligação entre o valor das moedas e uma certa quantidade em ouro, essa ligação terminou em </a:t>
            </a:r>
            <a:r>
              <a:rPr lang="pt-PT" sz="2000" b="1" dirty="0">
                <a:latin typeface="Cambria Math" charset="0"/>
                <a:ea typeface="Cambria Math" charset="0"/>
                <a:cs typeface="Cambria Math" charset="0"/>
              </a:rPr>
              <a:t>1972</a:t>
            </a:r>
            <a:r>
              <a:rPr lang="pt-PT" sz="2000" dirty="0">
                <a:latin typeface="Cambria Math" charset="0"/>
                <a:ea typeface="Cambria Math" charset="0"/>
                <a:cs typeface="Cambria Math" charset="0"/>
              </a:rPr>
              <a:t>. </a:t>
            </a:r>
          </a:p>
          <a:p>
            <a:pPr algn="just" eaLnBrk="1" hangingPunct="1"/>
            <a:endParaRPr lang="pt-PT" sz="2000" dirty="0">
              <a:latin typeface="Cambria Math" charset="0"/>
              <a:ea typeface="Cambria Math" charset="0"/>
              <a:cs typeface="Cambria Math" charset="0"/>
            </a:endParaRPr>
          </a:p>
          <a:p>
            <a:pPr algn="just" eaLnBrk="1" hangingPunct="1"/>
            <a:r>
              <a:rPr lang="pt-PT" sz="2000" dirty="0">
                <a:latin typeface="Cambria Math" charset="0"/>
                <a:ea typeface="Cambria Math" charset="0"/>
                <a:cs typeface="Cambria Math" charset="0"/>
              </a:rPr>
              <a:t>Em poucas semanas o dólar desvalorizou, passando uma onça de ouro a custar mais de </a:t>
            </a:r>
            <a:r>
              <a:rPr lang="pt-PT" sz="2000" b="1" dirty="0">
                <a:solidFill>
                  <a:srgbClr val="002060"/>
                </a:solidFill>
                <a:latin typeface="Cambria Math" charset="0"/>
                <a:ea typeface="Cambria Math" charset="0"/>
                <a:cs typeface="Cambria Math" charset="0"/>
              </a:rPr>
              <a:t>USD800</a:t>
            </a:r>
            <a:r>
              <a:rPr lang="pt-PT" sz="2000" dirty="0">
                <a:latin typeface="Cambria Math" charset="0"/>
                <a:ea typeface="Cambria Math" charset="0"/>
                <a:cs typeface="Cambria Math" charset="0"/>
              </a:rPr>
              <a:t>.</a:t>
            </a:r>
          </a:p>
          <a:p>
            <a:pPr algn="just" eaLnBrk="1" hangingPunct="1"/>
            <a:endParaRPr lang="pt-PT" sz="2000" dirty="0">
              <a:latin typeface="Cambria Math" charset="0"/>
              <a:ea typeface="Cambria Math" charset="0"/>
              <a:cs typeface="Cambria Math" charset="0"/>
            </a:endParaRPr>
          </a:p>
          <a:p>
            <a:pPr algn="just" eaLnBrk="1" hangingPunct="1"/>
            <a:r>
              <a:rPr lang="pt-PT" sz="2000" dirty="0">
                <a:latin typeface="Cambria Math" charset="0"/>
                <a:ea typeface="Cambria Math" charset="0"/>
                <a:cs typeface="Cambria Math" charset="0"/>
              </a:rPr>
              <a:t>Hoje, o valor do ouro e das principais moedas varia constantemente de acordo com a oferta e procura no mercado.</a:t>
            </a:r>
          </a:p>
          <a:p>
            <a:pPr algn="just" eaLnBrk="1" hangingPunct="1"/>
            <a:endParaRPr lang="pt-PT" sz="2000" dirty="0">
              <a:latin typeface="Cambria Math" charset="0"/>
              <a:ea typeface="Cambria Math" charset="0"/>
              <a:cs typeface="Cambria Math" charset="0"/>
            </a:endParaRPr>
          </a:p>
          <a:p>
            <a:pPr algn="just" eaLnBrk="1" hangingPunct="1"/>
            <a:r>
              <a:rPr lang="pt-PT" sz="2000" dirty="0">
                <a:latin typeface="Cambria Math" charset="0"/>
                <a:ea typeface="Cambria Math" charset="0"/>
                <a:cs typeface="Cambria Math" charset="0"/>
              </a:rPr>
              <a:t>O valor de cada moeda depende, fundamentalmente, da confiança que os agentes económicos tenham de que os bancos centrais farão uma gestão prudente da quantidade de moeda emitida, preservando o seu valor e evitando a sua desvalorização. </a:t>
            </a:r>
          </a:p>
          <a:p>
            <a:pPr algn="just" eaLnBrk="1" hangingPunct="1"/>
            <a:endParaRPr lang="pt-PT" sz="2000" dirty="0">
              <a:latin typeface="Cambria Math" charset="0"/>
              <a:ea typeface="Cambria Math" charset="0"/>
              <a:cs typeface="Cambria Math" charset="0"/>
            </a:endParaRPr>
          </a:p>
          <a:p>
            <a:pPr algn="just" eaLnBrk="1" hangingPunct="1">
              <a:lnSpc>
                <a:spcPct val="90000"/>
              </a:lnSpc>
            </a:pPr>
            <a:endParaRPr lang="pt-PT" sz="2000" dirty="0">
              <a:latin typeface="Cambria Math" charset="0"/>
              <a:ea typeface="Cambria Math" charset="0"/>
              <a:cs typeface="Cambria Math" charset="0"/>
            </a:endParaRPr>
          </a:p>
          <a:p>
            <a:pPr algn="just" eaLnBrk="1" hangingPunct="1">
              <a:lnSpc>
                <a:spcPct val="90000"/>
              </a:lnSpc>
            </a:pPr>
            <a:endParaRPr lang="pt-PT" sz="2000" dirty="0">
              <a:latin typeface="Cambria Math" charset="0"/>
              <a:ea typeface="Cambria Math" charset="0"/>
              <a:cs typeface="Cambria Math" charset="0"/>
            </a:endParaRPr>
          </a:p>
          <a:p>
            <a:pPr algn="just" eaLnBrk="1" hangingPunct="1">
              <a:lnSpc>
                <a:spcPct val="90000"/>
              </a:lnSpc>
            </a:pPr>
            <a:endParaRPr lang="pt-PT" sz="2000" dirty="0">
              <a:latin typeface="Cambria Math" charset="0"/>
              <a:ea typeface="Cambria Math" charset="0"/>
              <a:cs typeface="Cambria Math" charset="0"/>
            </a:endParaRPr>
          </a:p>
          <a:p>
            <a:pPr algn="just" eaLnBrk="1" hangingPunct="1">
              <a:lnSpc>
                <a:spcPct val="90000"/>
              </a:lnSpc>
            </a:pPr>
            <a:endParaRPr lang="pt-PT" sz="2000" dirty="0">
              <a:latin typeface="Cambria Math" charset="0"/>
              <a:ea typeface="Cambria Math" charset="0"/>
              <a:cs typeface="Cambria Math" charset="0"/>
            </a:endParaRPr>
          </a:p>
          <a:p>
            <a:pPr algn="just" eaLnBrk="1" hangingPunct="1">
              <a:lnSpc>
                <a:spcPct val="90000"/>
              </a:lnSpc>
            </a:pPr>
            <a:endParaRPr lang="pt-PT" sz="1800" dirty="0">
              <a:solidFill>
                <a:srgbClr val="00206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997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84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84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84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843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7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6" name="Rectangle 8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274638"/>
            <a:ext cx="8075240" cy="1066130"/>
          </a:xfrm>
        </p:spPr>
        <p:txBody>
          <a:bodyPr/>
          <a:lstStyle/>
          <a:p>
            <a:r>
              <a:rPr lang="pt-PT"/>
              <a:t>História da Moeda </a:t>
            </a:r>
            <a:r>
              <a:rPr lang="pt-PT" sz="3600"/>
              <a:t>– </a:t>
            </a:r>
            <a:br>
              <a:rPr lang="pt-PT" sz="3600"/>
            </a:br>
            <a:r>
              <a:rPr lang="pt-PT" sz="3600" err="1"/>
              <a:t>Bretton-Woods</a:t>
            </a:r>
            <a:r>
              <a:rPr lang="pt-PT" sz="3600"/>
              <a:t> e o fim do padrão ouro</a:t>
            </a:r>
          </a:p>
        </p:txBody>
      </p:sp>
      <p:sp>
        <p:nvSpPr>
          <p:cNvPr id="18437" name="Rectangle 9"/>
          <p:cNvSpPr>
            <a:spLocks noGrp="1" noChangeArrowheads="1"/>
          </p:cNvSpPr>
          <p:nvPr>
            <p:ph type="body" idx="4294967295"/>
          </p:nvPr>
        </p:nvSpPr>
        <p:spPr>
          <a:xfrm>
            <a:off x="481473" y="1622008"/>
            <a:ext cx="8050967" cy="5126038"/>
          </a:xfrm>
        </p:spPr>
        <p:txBody>
          <a:bodyPr/>
          <a:lstStyle/>
          <a:p>
            <a:pPr algn="just" eaLnBrk="1" hangingPunct="1"/>
            <a:r>
              <a:rPr lang="pt-PT" sz="2000" dirty="0">
                <a:latin typeface="Cambria Math" charset="0"/>
                <a:ea typeface="Cambria Math" charset="0"/>
                <a:cs typeface="Cambria Math" charset="0"/>
              </a:rPr>
              <a:t>Na zona euro, nos EUA, na Inglaterra ou no Japão, os bancos centrais são fortes e prudentes, e têm como </a:t>
            </a:r>
            <a:r>
              <a:rPr lang="pt-PT" sz="2000" dirty="0" err="1">
                <a:latin typeface="Cambria Math" charset="0"/>
                <a:ea typeface="Cambria Math" charset="0"/>
                <a:cs typeface="Cambria Math" charset="0"/>
              </a:rPr>
              <a:t>objectivo</a:t>
            </a:r>
            <a:r>
              <a:rPr lang="pt-PT" sz="2000" dirty="0">
                <a:latin typeface="Cambria Math" charset="0"/>
                <a:ea typeface="Cambria Math" charset="0"/>
                <a:cs typeface="Cambria Math" charset="0"/>
              </a:rPr>
              <a:t> manter a inflação (desvalorização da moeda) abaixo ou cerca dos 2% ao ano.</a:t>
            </a:r>
          </a:p>
          <a:p>
            <a:pPr algn="just" eaLnBrk="1" hangingPunct="1"/>
            <a:endParaRPr lang="pt-PT" sz="2000" dirty="0">
              <a:latin typeface="Cambria Math" charset="0"/>
              <a:ea typeface="Cambria Math" charset="0"/>
              <a:cs typeface="Cambria Math" charset="0"/>
            </a:endParaRPr>
          </a:p>
          <a:p>
            <a:pPr algn="just" eaLnBrk="1" hangingPunct="1"/>
            <a:r>
              <a:rPr lang="pt-PT" sz="2000" dirty="0">
                <a:latin typeface="Cambria Math" charset="0"/>
                <a:ea typeface="Cambria Math" charset="0"/>
                <a:cs typeface="Cambria Math" charset="0"/>
              </a:rPr>
              <a:t>Países como a Argentina ou o Zimbabwe, em que os bancos centrais muitas vezes emitem moeda para financiar livremente os défices do Estado, têm uma história de elevada inflação e constantes desvalorizações da moeda. </a:t>
            </a:r>
          </a:p>
          <a:p>
            <a:pPr algn="just" eaLnBrk="1" hangingPunct="1"/>
            <a:endParaRPr lang="pt-PT" sz="2000" dirty="0">
              <a:latin typeface="Cambria Math" charset="0"/>
              <a:ea typeface="Cambria Math" charset="0"/>
              <a:cs typeface="Cambria Math" charset="0"/>
            </a:endParaRPr>
          </a:p>
          <a:p>
            <a:pPr algn="just" eaLnBrk="1" hangingPunct="1"/>
            <a:r>
              <a:rPr lang="pt-PT" sz="2000" dirty="0">
                <a:latin typeface="Cambria Math" charset="0"/>
                <a:ea typeface="Cambria Math" charset="0"/>
                <a:cs typeface="Cambria Math" charset="0"/>
              </a:rPr>
              <a:t>Tal como Portugal antes de entrar no euro.</a:t>
            </a:r>
          </a:p>
          <a:p>
            <a:pPr algn="just" eaLnBrk="1" hangingPunct="1">
              <a:lnSpc>
                <a:spcPct val="90000"/>
              </a:lnSpc>
            </a:pPr>
            <a:endParaRPr lang="pt-PT" sz="2000" dirty="0">
              <a:latin typeface="Cambria Math" charset="0"/>
              <a:ea typeface="Cambria Math" charset="0"/>
              <a:cs typeface="Cambria Math" charset="0"/>
            </a:endParaRPr>
          </a:p>
          <a:p>
            <a:pPr algn="just" eaLnBrk="1" hangingPunct="1">
              <a:lnSpc>
                <a:spcPct val="90000"/>
              </a:lnSpc>
            </a:pPr>
            <a:endParaRPr lang="pt-PT" sz="2000" dirty="0">
              <a:latin typeface="Cambria Math" charset="0"/>
              <a:ea typeface="Cambria Math" charset="0"/>
              <a:cs typeface="Cambria Math" charset="0"/>
            </a:endParaRPr>
          </a:p>
          <a:p>
            <a:pPr algn="just" eaLnBrk="1" hangingPunct="1">
              <a:lnSpc>
                <a:spcPct val="90000"/>
              </a:lnSpc>
            </a:pPr>
            <a:endParaRPr lang="pt-PT" sz="2000" dirty="0">
              <a:latin typeface="Cambria Math" charset="0"/>
              <a:ea typeface="Cambria Math" charset="0"/>
              <a:cs typeface="Cambria Math" charset="0"/>
            </a:endParaRPr>
          </a:p>
          <a:p>
            <a:pPr algn="just" eaLnBrk="1" hangingPunct="1">
              <a:lnSpc>
                <a:spcPct val="90000"/>
              </a:lnSpc>
            </a:pPr>
            <a:endParaRPr lang="pt-PT" sz="2000" dirty="0">
              <a:latin typeface="Cambria Math" charset="0"/>
              <a:ea typeface="Cambria Math" charset="0"/>
              <a:cs typeface="Cambria Math" charset="0"/>
            </a:endParaRPr>
          </a:p>
          <a:p>
            <a:pPr algn="just" eaLnBrk="1" hangingPunct="1">
              <a:lnSpc>
                <a:spcPct val="90000"/>
              </a:lnSpc>
            </a:pPr>
            <a:endParaRPr lang="pt-PT" sz="2000" dirty="0">
              <a:latin typeface="Cambria Math" charset="0"/>
              <a:ea typeface="Cambria Math" charset="0"/>
              <a:cs typeface="Cambria Math" charset="0"/>
            </a:endParaRPr>
          </a:p>
          <a:p>
            <a:pPr algn="just" eaLnBrk="1" hangingPunct="1">
              <a:lnSpc>
                <a:spcPct val="90000"/>
              </a:lnSpc>
            </a:pPr>
            <a:endParaRPr lang="pt-PT" sz="1800" dirty="0">
              <a:solidFill>
                <a:srgbClr val="00206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5759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84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84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84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7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6" name="Rectangle 8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274638"/>
            <a:ext cx="8075240" cy="1066130"/>
          </a:xfrm>
        </p:spPr>
        <p:txBody>
          <a:bodyPr/>
          <a:lstStyle/>
          <a:p>
            <a:r>
              <a:rPr lang="pt-PT"/>
              <a:t>Evolução da Moeda</a:t>
            </a:r>
            <a:r>
              <a:rPr lang="pt-PT" sz="3600"/>
              <a:t> </a:t>
            </a:r>
          </a:p>
        </p:txBody>
      </p:sp>
      <p:sp>
        <p:nvSpPr>
          <p:cNvPr id="18437" name="Rectangle 9"/>
          <p:cNvSpPr>
            <a:spLocks noGrp="1" noChangeArrowheads="1"/>
          </p:cNvSpPr>
          <p:nvPr>
            <p:ph type="body" idx="4294967295"/>
          </p:nvPr>
        </p:nvSpPr>
        <p:spPr>
          <a:xfrm>
            <a:off x="481473" y="1622008"/>
            <a:ext cx="8050967" cy="5126038"/>
          </a:xfrm>
        </p:spPr>
        <p:txBody>
          <a:bodyPr/>
          <a:lstStyle/>
          <a:p>
            <a:pPr algn="just" eaLnBrk="1" hangingPunct="1"/>
            <a:r>
              <a:rPr lang="pt-PT" sz="1400" dirty="0">
                <a:latin typeface="Cambria Math" charset="0"/>
                <a:ea typeface="Cambria Math" charset="0"/>
                <a:cs typeface="Cambria Math" charset="0"/>
              </a:rPr>
              <a:t>A evolução  e sofisticação dos sistemas monetários fez com que a Moeda fosse assumindo diferentes formas:</a:t>
            </a:r>
          </a:p>
          <a:p>
            <a:pPr algn="just" eaLnBrk="1" hangingPunct="1"/>
            <a:endParaRPr lang="pt-PT" sz="1400" dirty="0">
              <a:latin typeface="Cambria Math" charset="0"/>
              <a:ea typeface="Cambria Math" charset="0"/>
              <a:cs typeface="Cambria Math" charset="0"/>
            </a:endParaRPr>
          </a:p>
          <a:p>
            <a:pPr marL="496888" lvl="1" indent="-222250" algn="just" eaLnBrk="1" hangingPunct="1">
              <a:buClr>
                <a:schemeClr val="bg2"/>
              </a:buClr>
              <a:buFont typeface="Wingdings" charset="2"/>
              <a:buChar char="§"/>
            </a:pPr>
            <a:r>
              <a:rPr lang="pt-PT" sz="1400" b="1" dirty="0">
                <a:solidFill>
                  <a:srgbClr val="00B050"/>
                </a:solidFill>
                <a:latin typeface="Cambria Math" charset="0"/>
                <a:ea typeface="Cambria Math" charset="0"/>
                <a:cs typeface="Cambria Math" charset="0"/>
              </a:rPr>
              <a:t>Moeda metálica</a:t>
            </a:r>
            <a:r>
              <a:rPr lang="pt-PT" sz="1400" dirty="0">
                <a:solidFill>
                  <a:srgbClr val="00B050"/>
                </a:solidFill>
                <a:latin typeface="Cambria Math" charset="0"/>
                <a:ea typeface="Cambria Math" charset="0"/>
                <a:cs typeface="Cambria Math" charset="0"/>
              </a:rPr>
              <a:t> </a:t>
            </a:r>
          </a:p>
          <a:p>
            <a:pPr marL="496888" lvl="1" indent="-222250" algn="just" eaLnBrk="1" hangingPunct="1">
              <a:buClr>
                <a:schemeClr val="bg2"/>
              </a:buClr>
              <a:buFont typeface="Wingdings" charset="2"/>
              <a:buChar char="§"/>
            </a:pPr>
            <a:endParaRPr lang="pt-PT" sz="1400" b="1" dirty="0">
              <a:solidFill>
                <a:srgbClr val="009900"/>
              </a:solidFill>
              <a:latin typeface="Cambria Math" charset="0"/>
              <a:ea typeface="Cambria Math" charset="0"/>
              <a:cs typeface="Cambria Math" charset="0"/>
            </a:endParaRPr>
          </a:p>
          <a:p>
            <a:pPr marL="496888" lvl="1" indent="-222250" algn="just" eaLnBrk="1" hangingPunct="1">
              <a:buClr>
                <a:schemeClr val="bg2"/>
              </a:buClr>
              <a:buFont typeface="Wingdings" charset="2"/>
              <a:buChar char="§"/>
            </a:pPr>
            <a:r>
              <a:rPr lang="pt-PT" sz="1400" b="1" dirty="0">
                <a:solidFill>
                  <a:srgbClr val="00B050"/>
                </a:solidFill>
                <a:latin typeface="Cambria Math" charset="0"/>
                <a:ea typeface="Cambria Math" charset="0"/>
                <a:cs typeface="Cambria Math" charset="0"/>
              </a:rPr>
              <a:t>Moeda fiduciária</a:t>
            </a:r>
            <a:r>
              <a:rPr lang="pt-PT" sz="1400" dirty="0">
                <a:solidFill>
                  <a:srgbClr val="00B050"/>
                </a:solidFill>
                <a:latin typeface="Cambria Math" charset="0"/>
                <a:ea typeface="Cambria Math" charset="0"/>
                <a:cs typeface="Cambria Math" charset="0"/>
              </a:rPr>
              <a:t> </a:t>
            </a:r>
            <a:r>
              <a:rPr lang="pt-PT" sz="1400" dirty="0">
                <a:latin typeface="Cambria Math" charset="0"/>
                <a:ea typeface="Cambria Math" charset="0"/>
                <a:cs typeface="Cambria Math" charset="0"/>
              </a:rPr>
              <a:t>– notas e moedas emitidas pelo Banco Central, ou papel-moeda; a moeda como estamos habituados a lidar no dia-a-dia. </a:t>
            </a:r>
            <a:endParaRPr lang="pt-PT" sz="1400" b="1" dirty="0">
              <a:solidFill>
                <a:srgbClr val="009900"/>
              </a:solidFill>
              <a:latin typeface="Cambria Math" charset="0"/>
              <a:ea typeface="Cambria Math" charset="0"/>
              <a:cs typeface="Cambria Math" charset="0"/>
            </a:endParaRPr>
          </a:p>
          <a:p>
            <a:pPr marL="496888" lvl="1" indent="-222250" algn="just" eaLnBrk="1" hangingPunct="1">
              <a:buClr>
                <a:schemeClr val="bg2"/>
              </a:buClr>
              <a:buFont typeface="Wingdings" charset="2"/>
              <a:buChar char="§"/>
            </a:pPr>
            <a:endParaRPr lang="pt-PT" sz="1400" b="1" dirty="0">
              <a:solidFill>
                <a:srgbClr val="009900"/>
              </a:solidFill>
              <a:latin typeface="Cambria Math" charset="0"/>
              <a:ea typeface="Cambria Math" charset="0"/>
              <a:cs typeface="Cambria Math" charset="0"/>
            </a:endParaRPr>
          </a:p>
          <a:p>
            <a:pPr marL="496888" lvl="1" indent="-222250" algn="just" eaLnBrk="1" hangingPunct="1">
              <a:buClr>
                <a:schemeClr val="bg2"/>
              </a:buClr>
              <a:buFont typeface="Wingdings" charset="2"/>
              <a:buChar char="§"/>
            </a:pPr>
            <a:r>
              <a:rPr lang="pt-PT" sz="1400" b="1" dirty="0">
                <a:solidFill>
                  <a:srgbClr val="00B050"/>
                </a:solidFill>
                <a:latin typeface="Cambria Math" charset="0"/>
                <a:ea typeface="Cambria Math" charset="0"/>
                <a:cs typeface="Cambria Math" charset="0"/>
              </a:rPr>
              <a:t>Moeda escritural</a:t>
            </a:r>
            <a:r>
              <a:rPr lang="pt-PT" sz="1400" dirty="0">
                <a:solidFill>
                  <a:srgbClr val="00B050"/>
                </a:solidFill>
                <a:latin typeface="Cambria Math" charset="0"/>
                <a:ea typeface="Cambria Math" charset="0"/>
                <a:cs typeface="Cambria Math" charset="0"/>
              </a:rPr>
              <a:t> </a:t>
            </a:r>
            <a:r>
              <a:rPr lang="pt-PT" sz="1400" dirty="0">
                <a:latin typeface="Cambria Math" charset="0"/>
                <a:ea typeface="Cambria Math" charset="0"/>
                <a:cs typeface="Cambria Math" charset="0"/>
              </a:rPr>
              <a:t>– depósitos bancários movimentados por cheques, transferências, cartões, internet. O montante desta moeda é equivalente ao montante dos depósitos à ordem e a maneira de a movimentar é através de ordens dadas aos bancos. Surge em finais do séc. XVIII e princípios de XIX</a:t>
            </a:r>
          </a:p>
          <a:p>
            <a:pPr marL="496888" lvl="1" indent="-222250" algn="just" eaLnBrk="1" hangingPunct="1">
              <a:buClr>
                <a:schemeClr val="bg2"/>
              </a:buClr>
              <a:buFont typeface="Wingdings" charset="2"/>
              <a:buChar char="§"/>
            </a:pPr>
            <a:r>
              <a:rPr lang="pt-PT" sz="1400" b="1" dirty="0">
                <a:solidFill>
                  <a:srgbClr val="00B050"/>
                </a:solidFill>
                <a:latin typeface="Cambria Math" charset="0"/>
                <a:ea typeface="Cambria Math" charset="0"/>
                <a:cs typeface="Cambria Math" charset="0"/>
              </a:rPr>
              <a:t>Moeda plástica </a:t>
            </a:r>
            <a:r>
              <a:rPr lang="pt-PT" sz="1400" dirty="0">
                <a:latin typeface="Cambria Math" charset="0"/>
                <a:ea typeface="Cambria Math" charset="0"/>
                <a:cs typeface="Cambria Math" charset="0"/>
              </a:rPr>
              <a:t>– Já no séc. XX introduziu-se um novo meio de movimentar as contas bancárias: o cartão de crédito e/ou débito</a:t>
            </a:r>
          </a:p>
          <a:p>
            <a:pPr marL="496888" lvl="1" indent="-222250" algn="just" eaLnBrk="1" hangingPunct="1">
              <a:buClr>
                <a:schemeClr val="bg2"/>
              </a:buClr>
              <a:buFont typeface="Wingdings" charset="2"/>
              <a:buChar char="§"/>
            </a:pPr>
            <a:endParaRPr lang="pt-PT" sz="1400" dirty="0">
              <a:solidFill>
                <a:srgbClr val="00B050"/>
              </a:solidFill>
              <a:latin typeface="Cambria Math" charset="0"/>
              <a:ea typeface="Cambria Math" charset="0"/>
              <a:cs typeface="Cambria Math" charset="0"/>
            </a:endParaRPr>
          </a:p>
          <a:p>
            <a:pPr marL="496888" lvl="1" indent="-222250" algn="just" eaLnBrk="1" hangingPunct="1">
              <a:buClr>
                <a:schemeClr val="bg2"/>
              </a:buClr>
              <a:buFont typeface="Wingdings" charset="2"/>
              <a:buChar char="§"/>
            </a:pPr>
            <a:r>
              <a:rPr lang="pt-PT" sz="1400" b="1" dirty="0">
                <a:solidFill>
                  <a:srgbClr val="00B050"/>
                </a:solidFill>
                <a:latin typeface="Cambria Math" charset="0"/>
                <a:ea typeface="Cambria Math" charset="0"/>
                <a:cs typeface="Cambria Math" charset="0"/>
              </a:rPr>
              <a:t>Moeda electrónica </a:t>
            </a:r>
            <a:r>
              <a:rPr lang="pt-PT" sz="1400" dirty="0">
                <a:latin typeface="Cambria Math" charset="0"/>
                <a:ea typeface="Cambria Math" charset="0"/>
                <a:cs typeface="Cambria Math" charset="0"/>
              </a:rPr>
              <a:t>– Na última década introduziu-se um novo meio de movimentar as contas bancárias: através da Internet</a:t>
            </a:r>
          </a:p>
          <a:p>
            <a:pPr marL="496888" lvl="1" indent="-222250" algn="just" eaLnBrk="1" hangingPunct="1">
              <a:buClr>
                <a:schemeClr val="bg2"/>
              </a:buClr>
              <a:buFont typeface="Wingdings" charset="2"/>
              <a:buChar char="§"/>
            </a:pPr>
            <a:endParaRPr lang="pt-PT" sz="1400" dirty="0">
              <a:latin typeface="Cambria Math" charset="0"/>
              <a:ea typeface="Cambria Math" charset="0"/>
              <a:cs typeface="Cambria Math" charset="0"/>
            </a:endParaRPr>
          </a:p>
          <a:p>
            <a:pPr marL="496888" lvl="1" indent="-222250" algn="just" eaLnBrk="1" hangingPunct="1">
              <a:buClr>
                <a:schemeClr val="bg2"/>
              </a:buClr>
              <a:buFont typeface="Wingdings" charset="2"/>
              <a:buChar char="§"/>
            </a:pPr>
            <a:endParaRPr lang="pt-PT" sz="1400" dirty="0">
              <a:latin typeface="Cambria Math" charset="0"/>
              <a:ea typeface="Cambria Math" charset="0"/>
              <a:cs typeface="Cambria Math" charset="0"/>
            </a:endParaRPr>
          </a:p>
          <a:p>
            <a:pPr algn="just" eaLnBrk="1" hangingPunct="1"/>
            <a:r>
              <a:rPr lang="pt-PT" sz="1400" dirty="0">
                <a:latin typeface="Cambria Math" charset="0"/>
                <a:ea typeface="Cambria Math" charset="0"/>
                <a:cs typeface="Cambria Math" charset="0"/>
              </a:rPr>
              <a:t>Em todas estas formas, a Moeda continua a cumprir as mesmas 3 principais funções.</a:t>
            </a:r>
          </a:p>
          <a:p>
            <a:pPr algn="just" eaLnBrk="1" hangingPunct="1">
              <a:lnSpc>
                <a:spcPct val="90000"/>
              </a:lnSpc>
            </a:pPr>
            <a:endParaRPr lang="pt-PT" sz="2000" dirty="0">
              <a:latin typeface="Cambria Math" charset="0"/>
              <a:ea typeface="Cambria Math" charset="0"/>
              <a:cs typeface="Cambria Math" charset="0"/>
            </a:endParaRPr>
          </a:p>
          <a:p>
            <a:pPr algn="just" eaLnBrk="1" hangingPunct="1">
              <a:lnSpc>
                <a:spcPct val="90000"/>
              </a:lnSpc>
            </a:pPr>
            <a:endParaRPr lang="pt-PT" sz="2000" dirty="0">
              <a:latin typeface="Cambria Math" charset="0"/>
              <a:ea typeface="Cambria Math" charset="0"/>
              <a:cs typeface="Cambria Math" charset="0"/>
            </a:endParaRPr>
          </a:p>
          <a:p>
            <a:pPr algn="just" eaLnBrk="1" hangingPunct="1">
              <a:lnSpc>
                <a:spcPct val="90000"/>
              </a:lnSpc>
            </a:pPr>
            <a:endParaRPr lang="pt-PT" sz="2000" dirty="0">
              <a:latin typeface="Cambria Math" charset="0"/>
              <a:ea typeface="Cambria Math" charset="0"/>
              <a:cs typeface="Cambria Math" charset="0"/>
            </a:endParaRPr>
          </a:p>
          <a:p>
            <a:pPr algn="just" eaLnBrk="1" hangingPunct="1">
              <a:lnSpc>
                <a:spcPct val="90000"/>
              </a:lnSpc>
            </a:pPr>
            <a:endParaRPr lang="pt-PT" sz="1800" dirty="0">
              <a:solidFill>
                <a:srgbClr val="00206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6381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84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84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84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843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843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843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843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7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6" name="Rectangle 8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188641"/>
            <a:ext cx="8229600" cy="1252092"/>
          </a:xfrm>
        </p:spPr>
        <p:txBody>
          <a:bodyPr/>
          <a:lstStyle/>
          <a:p>
            <a:pPr algn="l"/>
            <a:r>
              <a:rPr lang="pt-PT"/>
              <a:t>Três Funções da Moeda</a:t>
            </a:r>
          </a:p>
        </p:txBody>
      </p:sp>
      <p:sp>
        <p:nvSpPr>
          <p:cNvPr id="2" name="Rectangle 9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440733"/>
            <a:ext cx="8435280" cy="4796579"/>
          </a:xfrm>
        </p:spPr>
        <p:txBody>
          <a:bodyPr/>
          <a:lstStyle/>
          <a:p>
            <a:pPr marL="363538" lvl="1" eaLnBrk="1" hangingPunct="1">
              <a:buFontTx/>
              <a:buNone/>
            </a:pPr>
            <a:r>
              <a:rPr lang="pt-PT" sz="2000" b="1" dirty="0">
                <a:solidFill>
                  <a:srgbClr val="009900"/>
                </a:solidFill>
                <a:latin typeface="Cambria Math" charset="0"/>
                <a:ea typeface="Cambria Math" charset="0"/>
                <a:cs typeface="Cambria Math" charset="0"/>
              </a:rPr>
              <a:t>Meio de pagamento </a:t>
            </a:r>
            <a:r>
              <a:rPr lang="pt-PT" sz="2000" dirty="0">
                <a:latin typeface="Cambria Math" charset="0"/>
                <a:ea typeface="Cambria Math" charset="0"/>
                <a:cs typeface="Cambria Math" charset="0"/>
              </a:rPr>
              <a:t>– é a função principal da moeda e aquela que lhe é exclusiva. Esta função permite a  dispensabilidade da dupla coincidência de vontades entre as partes e torna possível a divisão social do trabalho, a especialização, e a melhoria da produtividade</a:t>
            </a:r>
          </a:p>
          <a:p>
            <a:pPr marL="363538" lvl="1" eaLnBrk="1" hangingPunct="1">
              <a:buFontTx/>
              <a:buNone/>
            </a:pPr>
            <a:endParaRPr lang="pt-PT" sz="2000" dirty="0">
              <a:latin typeface="Cambria Math" charset="0"/>
              <a:ea typeface="Cambria Math" charset="0"/>
              <a:cs typeface="Cambria Math" charset="0"/>
            </a:endParaRPr>
          </a:p>
          <a:p>
            <a:pPr marL="363538" lvl="1" eaLnBrk="1" hangingPunct="1">
              <a:buFontTx/>
              <a:buNone/>
            </a:pPr>
            <a:r>
              <a:rPr lang="pt-PT" sz="2000" b="1" dirty="0">
                <a:solidFill>
                  <a:srgbClr val="009900"/>
                </a:solidFill>
                <a:latin typeface="Cambria Math" charset="0"/>
                <a:ea typeface="Cambria Math" charset="0"/>
                <a:cs typeface="Cambria Math" charset="0"/>
              </a:rPr>
              <a:t>Unidade de conta</a:t>
            </a:r>
            <a:r>
              <a:rPr lang="pt-PT" sz="2000" dirty="0">
                <a:solidFill>
                  <a:srgbClr val="009900"/>
                </a:solidFill>
                <a:latin typeface="Cambria Math" charset="0"/>
                <a:ea typeface="Cambria Math" charset="0"/>
                <a:cs typeface="Cambria Math" charset="0"/>
              </a:rPr>
              <a:t> </a:t>
            </a:r>
            <a:r>
              <a:rPr lang="pt-PT" sz="2000" dirty="0">
                <a:latin typeface="Cambria Math" charset="0"/>
                <a:ea typeface="Cambria Math" charset="0"/>
                <a:cs typeface="Cambria Math" charset="0"/>
              </a:rPr>
              <a:t>– a moeda é a unidade comum utilizada na aferição do preço das coisas (medida de valor); é um verdadeiro denominador comum do valor, um intermediário geral nas trocas; a moeda permite a existência de um sistema de preços, em que a cada coisa corresponde um preço (um só) e não um número indeterminado de preços</a:t>
            </a:r>
          </a:p>
          <a:p>
            <a:pPr marL="363538" lvl="1" eaLnBrk="1" hangingPunct="1">
              <a:buFontTx/>
              <a:buNone/>
            </a:pPr>
            <a:endParaRPr lang="pt-PT" sz="2000" dirty="0">
              <a:latin typeface="Cambria Math" charset="0"/>
              <a:ea typeface="Cambria Math" charset="0"/>
              <a:cs typeface="Cambria Math" charset="0"/>
            </a:endParaRPr>
          </a:p>
          <a:p>
            <a:pPr marL="363538" lvl="1" eaLnBrk="1" hangingPunct="1">
              <a:buFontTx/>
              <a:buNone/>
            </a:pPr>
            <a:r>
              <a:rPr lang="pt-PT" sz="2000" b="1" dirty="0">
                <a:solidFill>
                  <a:srgbClr val="009900"/>
                </a:solidFill>
                <a:latin typeface="Cambria Math" charset="0"/>
                <a:ea typeface="Cambria Math" charset="0"/>
                <a:cs typeface="Cambria Math" charset="0"/>
              </a:rPr>
              <a:t>Reserva de valor</a:t>
            </a:r>
            <a:r>
              <a:rPr lang="pt-PT" sz="2000" dirty="0">
                <a:solidFill>
                  <a:srgbClr val="009900"/>
                </a:solidFill>
                <a:latin typeface="Cambria Math" charset="0"/>
                <a:ea typeface="Cambria Math" charset="0"/>
                <a:cs typeface="Cambria Math" charset="0"/>
              </a:rPr>
              <a:t> </a:t>
            </a:r>
            <a:r>
              <a:rPr lang="pt-PT" sz="2000" dirty="0">
                <a:latin typeface="Cambria Math" charset="0"/>
                <a:ea typeface="Cambria Math" charset="0"/>
                <a:cs typeface="Cambria Math" charset="0"/>
              </a:rPr>
              <a:t>– a moeda pode ser um meio de armazenar riqueza, uma riqueza totalmente líquida, isto é, instantaneamente mobilizável como meio de pagamento</a:t>
            </a:r>
          </a:p>
          <a:p>
            <a:pPr lvl="1" eaLnBrk="1" hangingPunct="1">
              <a:lnSpc>
                <a:spcPct val="80000"/>
              </a:lnSpc>
              <a:buFontTx/>
              <a:buNone/>
            </a:pPr>
            <a:endParaRPr lang="pt-PT" sz="2000" dirty="0">
              <a:latin typeface="Cambria Math" charset="0"/>
              <a:ea typeface="Cambria Math" charset="0"/>
              <a:cs typeface="Cambria Math" charset="0"/>
            </a:endParaRPr>
          </a:p>
          <a:p>
            <a:pPr lvl="1" eaLnBrk="1" hangingPunct="1">
              <a:lnSpc>
                <a:spcPct val="80000"/>
              </a:lnSpc>
              <a:buFontTx/>
              <a:buNone/>
            </a:pPr>
            <a:endParaRPr lang="pt-PT" sz="2000" dirty="0">
              <a:latin typeface="Cambria Math" charset="0"/>
              <a:ea typeface="Cambria Math" charset="0"/>
              <a:cs typeface="Cambria Math" charset="0"/>
            </a:endParaRPr>
          </a:p>
          <a:p>
            <a:pPr marL="361950" lvl="1" indent="-266700" algn="just" eaLnBrk="1" hangingPunct="1">
              <a:lnSpc>
                <a:spcPct val="80000"/>
              </a:lnSpc>
              <a:buFontTx/>
              <a:buNone/>
            </a:pPr>
            <a:r>
              <a:rPr lang="pt-PT" sz="2000" b="1" dirty="0">
                <a:solidFill>
                  <a:srgbClr val="009900"/>
                </a:solidFill>
                <a:latin typeface="Cambria Math" charset="0"/>
                <a:ea typeface="Cambria Math" charset="0"/>
                <a:cs typeface="Cambria Math" charset="0"/>
              </a:rPr>
              <a:t>	</a:t>
            </a:r>
            <a:endParaRPr lang="pt-PT" sz="2000" dirty="0">
              <a:latin typeface="Cambria Math" charset="0"/>
              <a:ea typeface="Cambria Math" charset="0"/>
              <a:cs typeface="Cambria Math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9908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6" name="Rectangle 8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274638"/>
            <a:ext cx="8229600" cy="1066130"/>
          </a:xfrm>
        </p:spPr>
        <p:txBody>
          <a:bodyPr/>
          <a:lstStyle/>
          <a:p>
            <a:pPr algn="l"/>
            <a:r>
              <a:rPr lang="pt-PT"/>
              <a:t>Propriedade da Liquidez</a:t>
            </a:r>
          </a:p>
        </p:txBody>
      </p:sp>
      <p:sp>
        <p:nvSpPr>
          <p:cNvPr id="2" name="Rectangle 9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844823"/>
            <a:ext cx="8435280" cy="4281339"/>
          </a:xfrm>
        </p:spPr>
        <p:txBody>
          <a:bodyPr/>
          <a:lstStyle/>
          <a:p>
            <a:pPr lvl="1" eaLnBrk="1" hangingPunct="1">
              <a:lnSpc>
                <a:spcPct val="80000"/>
              </a:lnSpc>
              <a:buFontTx/>
              <a:buNone/>
            </a:pPr>
            <a:endParaRPr lang="pt-PT" sz="2000" dirty="0">
              <a:latin typeface="Cambria Math" charset="0"/>
              <a:ea typeface="Cambria Math" charset="0"/>
              <a:cs typeface="Cambria Math" charset="0"/>
            </a:endParaRPr>
          </a:p>
          <a:p>
            <a:pPr marL="444500" lvl="1" indent="-354013" algn="just" eaLnBrk="1" hangingPunct="1">
              <a:buFont typeface="Wingdings" charset="2"/>
              <a:buChar char="q"/>
            </a:pPr>
            <a:r>
              <a:rPr lang="pt-PT" sz="2000" b="1" u="sng" dirty="0">
                <a:solidFill>
                  <a:srgbClr val="669900"/>
                </a:solidFill>
                <a:latin typeface="Cambria Math" charset="0"/>
                <a:ea typeface="Cambria Math" charset="0"/>
                <a:cs typeface="Cambria Math" charset="0"/>
              </a:rPr>
              <a:t>Liquidez: </a:t>
            </a:r>
            <a:r>
              <a:rPr lang="pt-PT" sz="2000" dirty="0">
                <a:latin typeface="Cambria Math" charset="0"/>
                <a:ea typeface="Cambria Math" charset="0"/>
                <a:cs typeface="Cambria Math" charset="0"/>
              </a:rPr>
              <a:t> </a:t>
            </a:r>
          </a:p>
          <a:p>
            <a:pPr marL="444500" lvl="1" indent="-354013" algn="just" eaLnBrk="1" hangingPunct="1">
              <a:buFont typeface="Wingdings" charset="2"/>
              <a:buChar char="q"/>
            </a:pPr>
            <a:endParaRPr lang="pt-PT" sz="2000" dirty="0">
              <a:latin typeface="Cambria Math" charset="0"/>
              <a:ea typeface="Cambria Math" charset="0"/>
              <a:cs typeface="Cambria Math" charset="0"/>
            </a:endParaRPr>
          </a:p>
          <a:p>
            <a:pPr marL="666750" indent="-354013" algn="just" eaLnBrk="1" hangingPunct="1">
              <a:buFont typeface="Wingdings" charset="2"/>
              <a:buChar char="§"/>
              <a:defRPr/>
            </a:pPr>
            <a:r>
              <a:rPr lang="pt-PT" sz="2000" i="1" dirty="0">
                <a:latin typeface="Cambria Math" charset="0"/>
                <a:ea typeface="Cambria Math" charset="0"/>
                <a:cs typeface="Cambria Math" charset="0"/>
              </a:rPr>
              <a:t>é a capacidade que a Moeda tem de, ao ser Reserva de Valor, se poder transformar em outro qualquer </a:t>
            </a:r>
            <a:r>
              <a:rPr lang="pt-PT" sz="2000" i="1" dirty="0" err="1">
                <a:latin typeface="Cambria Math" charset="0"/>
                <a:ea typeface="Cambria Math" charset="0"/>
                <a:cs typeface="Cambria Math" charset="0"/>
              </a:rPr>
              <a:t>activo</a:t>
            </a:r>
            <a:r>
              <a:rPr lang="pt-PT" sz="2000" i="1" dirty="0">
                <a:latin typeface="Cambria Math" charset="0"/>
                <a:ea typeface="Cambria Math" charset="0"/>
                <a:cs typeface="Cambria Math" charset="0"/>
              </a:rPr>
              <a:t> </a:t>
            </a:r>
            <a:r>
              <a:rPr lang="pt-PT" sz="2000" dirty="0">
                <a:latin typeface="Cambria Math" charset="0"/>
                <a:ea typeface="Cambria Math" charset="0"/>
                <a:cs typeface="Cambria Math" charset="0"/>
              </a:rPr>
              <a:t>(Sousa, 1988)</a:t>
            </a:r>
          </a:p>
          <a:p>
            <a:pPr marL="666750" indent="-354013" algn="just" eaLnBrk="1" hangingPunct="1">
              <a:buFont typeface="Wingdings" charset="2"/>
              <a:buChar char="§"/>
              <a:defRPr/>
            </a:pPr>
            <a:endParaRPr lang="pt-PT" sz="2000" dirty="0">
              <a:latin typeface="Cambria Math" charset="0"/>
              <a:ea typeface="Cambria Math" charset="0"/>
              <a:cs typeface="Cambria Math" charset="0"/>
            </a:endParaRPr>
          </a:p>
          <a:p>
            <a:pPr marL="666750" indent="-354013" algn="just" eaLnBrk="1" hangingPunct="1">
              <a:buFont typeface="Wingdings" charset="2"/>
              <a:buChar char="§"/>
              <a:defRPr/>
            </a:pPr>
            <a:r>
              <a:rPr lang="pt-PT" sz="2000" i="1" dirty="0">
                <a:latin typeface="Cambria Math" charset="0"/>
                <a:ea typeface="Cambria Math" charset="0"/>
                <a:cs typeface="Cambria Math" charset="0"/>
              </a:rPr>
              <a:t>facilidade com que um </a:t>
            </a:r>
            <a:r>
              <a:rPr lang="pt-PT" sz="2000" i="1" dirty="0" err="1">
                <a:latin typeface="Cambria Math" charset="0"/>
                <a:ea typeface="Cambria Math" charset="0"/>
                <a:cs typeface="Cambria Math" charset="0"/>
              </a:rPr>
              <a:t>activo</a:t>
            </a:r>
            <a:r>
              <a:rPr lang="pt-PT" sz="2000" i="1" dirty="0">
                <a:latin typeface="Cambria Math" charset="0"/>
                <a:ea typeface="Cambria Math" charset="0"/>
                <a:cs typeface="Cambria Math" charset="0"/>
              </a:rPr>
              <a:t> é convertido em meio de troca/pagamento </a:t>
            </a:r>
            <a:r>
              <a:rPr lang="pt-PT" sz="2000" dirty="0">
                <a:latin typeface="Cambria Math" charset="0"/>
                <a:ea typeface="Cambria Math" charset="0"/>
                <a:cs typeface="Cambria Math" charset="0"/>
              </a:rPr>
              <a:t>(</a:t>
            </a:r>
            <a:r>
              <a:rPr lang="pt-PT" sz="2000" dirty="0" err="1">
                <a:latin typeface="Cambria Math" charset="0"/>
                <a:ea typeface="Cambria Math" charset="0"/>
                <a:cs typeface="Cambria Math" charset="0"/>
              </a:rPr>
              <a:t>Cecchetti</a:t>
            </a:r>
            <a:r>
              <a:rPr lang="pt-PT" sz="2000" dirty="0">
                <a:latin typeface="Cambria Math" charset="0"/>
                <a:ea typeface="Cambria Math" charset="0"/>
                <a:cs typeface="Cambria Math" charset="0"/>
              </a:rPr>
              <a:t>, 2005)</a:t>
            </a:r>
          </a:p>
          <a:p>
            <a:pPr marL="444500" lvl="1" indent="-354013" algn="just" eaLnBrk="1" hangingPunct="1">
              <a:buFont typeface="Wingdings" charset="2"/>
              <a:buChar char="q"/>
            </a:pPr>
            <a:endParaRPr lang="pt-PT" sz="2000" b="1" u="sng" dirty="0">
              <a:solidFill>
                <a:srgbClr val="669900"/>
              </a:solidFill>
              <a:latin typeface="Cambria Math" charset="0"/>
              <a:ea typeface="Cambria Math" charset="0"/>
              <a:cs typeface="Cambria Math" charset="0"/>
            </a:endParaRPr>
          </a:p>
          <a:p>
            <a:pPr marL="444500" lvl="1" indent="-354013" algn="just" eaLnBrk="1" hangingPunct="1">
              <a:buFont typeface="Wingdings" charset="2"/>
              <a:buChar char="q"/>
            </a:pPr>
            <a:r>
              <a:rPr lang="pt-PT" sz="2000" dirty="0">
                <a:latin typeface="Cambria Math" charset="0"/>
                <a:ea typeface="Cambria Math" charset="0"/>
                <a:cs typeface="Cambria Math" charset="0"/>
              </a:rPr>
              <a:t>Existem diferentes definições de Moeda baseadas nos diferentes graus de liquidez  </a:t>
            </a:r>
            <a:r>
              <a:rPr lang="pt-PT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ambria Math" charset="0"/>
                <a:ea typeface="Cambria Math" charset="0"/>
                <a:cs typeface="Cambria Math" charset="0"/>
              </a:rPr>
              <a:t>(M0, M1, M2, M3, …)</a:t>
            </a:r>
          </a:p>
          <a:p>
            <a:pPr marL="666750" lvl="1" indent="-261938" algn="just" eaLnBrk="1" hangingPunct="1">
              <a:lnSpc>
                <a:spcPct val="80000"/>
              </a:lnSpc>
              <a:buFont typeface="Wingdings" charset="2"/>
              <a:buChar char="§"/>
            </a:pPr>
            <a:endParaRPr lang="pt-PT" sz="2000" dirty="0">
              <a:latin typeface="Cambria Math" charset="0"/>
              <a:ea typeface="Cambria Math" charset="0"/>
              <a:cs typeface="Cambria Math" charset="0"/>
            </a:endParaRPr>
          </a:p>
          <a:p>
            <a:pPr marL="444500" lvl="1" indent="-354013" algn="just" eaLnBrk="1" hangingPunct="1">
              <a:lnSpc>
                <a:spcPct val="80000"/>
              </a:lnSpc>
              <a:buFont typeface="Wingdings" charset="2"/>
              <a:buChar char="q"/>
            </a:pPr>
            <a:endParaRPr lang="pt-PT" sz="2000" dirty="0">
              <a:latin typeface="Cambria Math" charset="0"/>
              <a:ea typeface="Cambria Math" charset="0"/>
              <a:cs typeface="Cambria Math" charset="0"/>
            </a:endParaRPr>
          </a:p>
        </p:txBody>
      </p:sp>
      <p:grpSp>
        <p:nvGrpSpPr>
          <p:cNvPr id="28677" name="Group 9"/>
          <p:cNvGrpSpPr>
            <a:grpSpLocks/>
          </p:cNvGrpSpPr>
          <p:nvPr/>
        </p:nvGrpSpPr>
        <p:grpSpPr bwMode="auto">
          <a:xfrm>
            <a:off x="611560" y="1840563"/>
            <a:ext cx="2232025" cy="304800"/>
            <a:chOff x="756" y="2721"/>
            <a:chExt cx="1406" cy="192"/>
          </a:xfrm>
        </p:grpSpPr>
        <p:sp>
          <p:nvSpPr>
            <p:cNvPr id="28679" name="AutoShape 6"/>
            <p:cNvSpPr>
              <a:spLocks noChangeArrowheads="1"/>
            </p:cNvSpPr>
            <p:nvPr/>
          </p:nvSpPr>
          <p:spPr bwMode="auto">
            <a:xfrm>
              <a:off x="756" y="2750"/>
              <a:ext cx="1406" cy="136"/>
            </a:xfrm>
            <a:prstGeom prst="downArrow">
              <a:avLst>
                <a:gd name="adj1" fmla="val 50000"/>
                <a:gd name="adj2" fmla="val 25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pt-PT"/>
            </a:p>
          </p:txBody>
        </p:sp>
        <p:sp>
          <p:nvSpPr>
            <p:cNvPr id="28680" name="Text Box 7"/>
            <p:cNvSpPr txBox="1">
              <a:spLocks noChangeArrowheads="1"/>
            </p:cNvSpPr>
            <p:nvPr/>
          </p:nvSpPr>
          <p:spPr bwMode="auto">
            <a:xfrm>
              <a:off x="1119" y="2721"/>
              <a:ext cx="862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pt-PT" sz="1400" dirty="0"/>
                <a:t>Propriedade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00695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86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86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6" name="Rectangle 8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274638"/>
            <a:ext cx="6491064" cy="1066130"/>
          </a:xfrm>
        </p:spPr>
        <p:txBody>
          <a:bodyPr/>
          <a:lstStyle/>
          <a:p>
            <a:pPr algn="l"/>
            <a:r>
              <a:rPr lang="pt-PT" dirty="0"/>
              <a:t>Moeda</a:t>
            </a:r>
          </a:p>
        </p:txBody>
      </p:sp>
      <p:sp>
        <p:nvSpPr>
          <p:cNvPr id="18437" name="Rectangle 9"/>
          <p:cNvSpPr>
            <a:spLocks noGrp="1" noChangeArrowheads="1"/>
          </p:cNvSpPr>
          <p:nvPr>
            <p:ph type="body" idx="4294967295"/>
          </p:nvPr>
        </p:nvSpPr>
        <p:spPr>
          <a:xfrm>
            <a:off x="481473" y="1622008"/>
            <a:ext cx="8229600" cy="5126038"/>
          </a:xfrm>
        </p:spPr>
        <p:txBody>
          <a:bodyPr/>
          <a:lstStyle/>
          <a:p>
            <a:pPr eaLnBrk="1" hangingPunct="1"/>
            <a:r>
              <a:rPr lang="pt-PT" sz="2000" dirty="0">
                <a:latin typeface="Cambria Math" charset="0"/>
                <a:ea typeface="Cambria Math" charset="0"/>
                <a:cs typeface="Cambria Math" charset="0"/>
              </a:rPr>
              <a:t>Nos capítulos anteriores constatámos a importância dos preços para a tomada de decisão dos consumidores e empresas, para o equilíbrio dos mercados, para medir os agregados macroeconómicos.</a:t>
            </a:r>
          </a:p>
          <a:p>
            <a:pPr eaLnBrk="1" hangingPunct="1"/>
            <a:endParaRPr lang="pt-PT" sz="2000" dirty="0">
              <a:latin typeface="Cambria Math" charset="0"/>
              <a:ea typeface="Cambria Math" charset="0"/>
              <a:cs typeface="Cambria Math" charset="0"/>
            </a:endParaRPr>
          </a:p>
          <a:p>
            <a:pPr eaLnBrk="1" hangingPunct="1"/>
            <a:r>
              <a:rPr lang="pt-PT" sz="2000" dirty="0">
                <a:latin typeface="Cambria Math" charset="0"/>
                <a:ea typeface="Cambria Math" charset="0"/>
                <a:cs typeface="Cambria Math" charset="0"/>
              </a:rPr>
              <a:t>Ora os preços são sempre expressos numa determinada unidade, numa determinada Moeda.</a:t>
            </a:r>
          </a:p>
          <a:p>
            <a:pPr eaLnBrk="1" hangingPunct="1"/>
            <a:endParaRPr lang="pt-PT" sz="2000" dirty="0">
              <a:latin typeface="Cambria Math" charset="0"/>
              <a:ea typeface="Cambria Math" charset="0"/>
              <a:cs typeface="Cambria Math" charset="0"/>
            </a:endParaRPr>
          </a:p>
          <a:p>
            <a:pPr eaLnBrk="1" hangingPunct="1"/>
            <a:r>
              <a:rPr lang="pt-PT" sz="2000" dirty="0">
                <a:latin typeface="Cambria Math" charset="0"/>
                <a:ea typeface="Cambria Math" charset="0"/>
                <a:cs typeface="Cambria Math" charset="0"/>
              </a:rPr>
              <a:t>Esta é uma das mais antigas funções da Moeda, ser unidade de conta. </a:t>
            </a:r>
          </a:p>
          <a:p>
            <a:pPr eaLnBrk="1" hangingPunct="1"/>
            <a:endParaRPr lang="pt-PT" sz="2000" dirty="0">
              <a:latin typeface="Cambria Math" charset="0"/>
              <a:ea typeface="Cambria Math" charset="0"/>
              <a:cs typeface="Cambria Math" charset="0"/>
            </a:endParaRPr>
          </a:p>
          <a:p>
            <a:pPr eaLnBrk="1" hangingPunct="1"/>
            <a:r>
              <a:rPr lang="pt-PT" sz="2000" dirty="0">
                <a:latin typeface="Cambria Math" charset="0"/>
                <a:ea typeface="Cambria Math" charset="0"/>
                <a:cs typeface="Cambria Math" charset="0"/>
              </a:rPr>
              <a:t>Historicamente, as funções da Moeda são:</a:t>
            </a:r>
          </a:p>
          <a:p>
            <a:pPr eaLnBrk="1" hangingPunct="1">
              <a:buFontTx/>
              <a:buNone/>
            </a:pPr>
            <a:endParaRPr lang="pt-PT" sz="2000" dirty="0">
              <a:latin typeface="Cambria Math" charset="0"/>
              <a:ea typeface="Cambria Math" charset="0"/>
              <a:cs typeface="Cambria Math" charset="0"/>
            </a:endParaRPr>
          </a:p>
          <a:p>
            <a:pPr lvl="1" eaLnBrk="1" hangingPunct="1"/>
            <a:r>
              <a:rPr lang="pt-PT" sz="2000" dirty="0">
                <a:solidFill>
                  <a:srgbClr val="009900"/>
                </a:solidFill>
                <a:latin typeface="Cambria Math" charset="0"/>
                <a:ea typeface="Cambria Math" charset="0"/>
                <a:cs typeface="Cambria Math" charset="0"/>
              </a:rPr>
              <a:t>Unidade de conta</a:t>
            </a:r>
          </a:p>
          <a:p>
            <a:pPr lvl="1" eaLnBrk="1" hangingPunct="1"/>
            <a:r>
              <a:rPr lang="pt-PT" sz="2000" dirty="0">
                <a:solidFill>
                  <a:srgbClr val="009900"/>
                </a:solidFill>
                <a:latin typeface="Cambria Math" charset="0"/>
                <a:ea typeface="Cambria Math" charset="0"/>
                <a:cs typeface="Cambria Math" charset="0"/>
              </a:rPr>
              <a:t>Meio de pagamento</a:t>
            </a:r>
          </a:p>
          <a:p>
            <a:pPr lvl="1" eaLnBrk="1" hangingPunct="1"/>
            <a:r>
              <a:rPr lang="pt-PT" sz="2000" dirty="0">
                <a:solidFill>
                  <a:srgbClr val="009900"/>
                </a:solidFill>
                <a:latin typeface="Cambria Math" charset="0"/>
                <a:ea typeface="Cambria Math" charset="0"/>
                <a:cs typeface="Cambria Math" charset="0"/>
              </a:rPr>
              <a:t>Reserva de valor</a:t>
            </a:r>
            <a:endParaRPr lang="pt-PT" sz="2000" dirty="0">
              <a:latin typeface="Cambria Math" charset="0"/>
              <a:ea typeface="Cambria Math" charset="0"/>
              <a:cs typeface="Cambria Math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0853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84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84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84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843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843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843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843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7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8A7C797D-30C8-4D2E-95B2-783392A9D6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87624" y="0"/>
            <a:ext cx="7344816" cy="6525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3911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PT" altLang="x-none"/>
              <a:t>Balanço do Banco Central</a:t>
            </a:r>
          </a:p>
        </p:txBody>
      </p:sp>
      <p:sp>
        <p:nvSpPr>
          <p:cNvPr id="98307" name="Rectangle 3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 marL="0" indent="0" eaLnBrk="1" hangingPunct="1">
              <a:buNone/>
            </a:pPr>
            <a:r>
              <a:rPr lang="pt-PT" altLang="x-none" sz="2400" u="sng" dirty="0" err="1">
                <a:latin typeface="Cambria Math" charset="0"/>
                <a:ea typeface="Cambria Math" charset="0"/>
                <a:cs typeface="Cambria Math" charset="0"/>
              </a:rPr>
              <a:t>Activo</a:t>
            </a:r>
            <a:endParaRPr lang="pt-PT" altLang="x-none" sz="2400" u="sng" dirty="0">
              <a:latin typeface="Cambria Math" charset="0"/>
              <a:ea typeface="Cambria Math" charset="0"/>
              <a:cs typeface="Cambria Math" charset="0"/>
            </a:endParaRPr>
          </a:p>
          <a:p>
            <a:pPr eaLnBrk="1" hangingPunct="1">
              <a:buFont typeface="Wingdings" charset="2"/>
              <a:buChar char="q"/>
            </a:pPr>
            <a:endParaRPr lang="pt-PT" altLang="x-none" sz="2000" dirty="0">
              <a:latin typeface="Cambria Math" charset="0"/>
              <a:ea typeface="Cambria Math" charset="0"/>
              <a:cs typeface="Cambria Math" charset="0"/>
            </a:endParaRPr>
          </a:p>
          <a:p>
            <a:pPr eaLnBrk="1" hangingPunct="1">
              <a:buFont typeface="Wingdings" charset="2"/>
              <a:buChar char="q"/>
            </a:pPr>
            <a:r>
              <a:rPr lang="pt-PT" altLang="x-none" sz="2000" dirty="0">
                <a:latin typeface="Cambria Math" charset="0"/>
                <a:ea typeface="Cambria Math" charset="0"/>
                <a:cs typeface="Cambria Math" charset="0"/>
              </a:rPr>
              <a:t>Imobilizado</a:t>
            </a:r>
          </a:p>
          <a:p>
            <a:pPr eaLnBrk="1" hangingPunct="1">
              <a:buFont typeface="Wingdings" charset="2"/>
              <a:buChar char="q"/>
            </a:pPr>
            <a:endParaRPr lang="pt-PT" altLang="x-none" sz="2000" dirty="0">
              <a:latin typeface="Cambria Math" charset="0"/>
              <a:ea typeface="Cambria Math" charset="0"/>
              <a:cs typeface="Cambria Math" charset="0"/>
            </a:endParaRPr>
          </a:p>
          <a:p>
            <a:pPr eaLnBrk="1" hangingPunct="1">
              <a:buFont typeface="Wingdings" charset="2"/>
              <a:buChar char="q"/>
            </a:pPr>
            <a:r>
              <a:rPr lang="pt-PT" altLang="x-none" sz="2000" dirty="0">
                <a:latin typeface="Cambria Math" charset="0"/>
                <a:ea typeface="Cambria Math" charset="0"/>
                <a:cs typeface="Cambria Math" charset="0"/>
              </a:rPr>
              <a:t>Reservas:</a:t>
            </a:r>
          </a:p>
          <a:p>
            <a:pPr eaLnBrk="1" hangingPunct="1">
              <a:buFont typeface="Wingdings" charset="2"/>
              <a:buChar char="§"/>
            </a:pPr>
            <a:r>
              <a:rPr lang="pt-PT" altLang="x-none" sz="2000" dirty="0">
                <a:latin typeface="Cambria Math" charset="0"/>
                <a:ea typeface="Cambria Math" charset="0"/>
                <a:cs typeface="Cambria Math" charset="0"/>
              </a:rPr>
              <a:t>  Ouro</a:t>
            </a:r>
          </a:p>
          <a:p>
            <a:pPr eaLnBrk="1" hangingPunct="1">
              <a:buFont typeface="Wingdings" charset="2"/>
              <a:buChar char="§"/>
            </a:pPr>
            <a:r>
              <a:rPr lang="pt-PT" altLang="x-none" sz="2000" dirty="0">
                <a:latin typeface="Cambria Math" charset="0"/>
                <a:ea typeface="Cambria Math" charset="0"/>
                <a:cs typeface="Cambria Math" charset="0"/>
              </a:rPr>
              <a:t>  Divisas</a:t>
            </a:r>
          </a:p>
          <a:p>
            <a:pPr eaLnBrk="1" hangingPunct="1">
              <a:buFontTx/>
              <a:buNone/>
            </a:pPr>
            <a:endParaRPr lang="pt-PT" altLang="x-none" sz="2000" dirty="0">
              <a:latin typeface="Cambria Math" charset="0"/>
              <a:ea typeface="Cambria Math" charset="0"/>
              <a:cs typeface="Cambria Math" charset="0"/>
            </a:endParaRPr>
          </a:p>
          <a:p>
            <a:pPr eaLnBrk="1" hangingPunct="1">
              <a:buFont typeface="Wingdings" charset="2"/>
              <a:buChar char="q"/>
            </a:pPr>
            <a:r>
              <a:rPr lang="pt-PT" altLang="x-none" sz="2000" dirty="0">
                <a:latin typeface="Cambria Math" charset="0"/>
                <a:ea typeface="Cambria Math" charset="0"/>
                <a:cs typeface="Cambria Math" charset="0"/>
              </a:rPr>
              <a:t>Dívida Pública</a:t>
            </a:r>
          </a:p>
          <a:p>
            <a:pPr eaLnBrk="1" hangingPunct="1">
              <a:buFont typeface="Wingdings" charset="2"/>
              <a:buNone/>
            </a:pPr>
            <a:endParaRPr lang="pt-PT" altLang="x-none" sz="2000" dirty="0">
              <a:latin typeface="Cambria Math" charset="0"/>
              <a:ea typeface="Cambria Math" charset="0"/>
              <a:cs typeface="Cambria Math" charset="0"/>
            </a:endParaRPr>
          </a:p>
          <a:p>
            <a:pPr eaLnBrk="1" hangingPunct="1">
              <a:buFont typeface="Wingdings" charset="2"/>
              <a:buChar char="q"/>
            </a:pPr>
            <a:r>
              <a:rPr lang="pt-PT" altLang="x-none" sz="2000" dirty="0">
                <a:latin typeface="Cambria Math" charset="0"/>
                <a:ea typeface="Cambria Math" charset="0"/>
                <a:cs typeface="Cambria Math" charset="0"/>
              </a:rPr>
              <a:t>Empréstimos à Banca Comercial</a:t>
            </a:r>
            <a:endParaRPr lang="pt-PT" altLang="x-none" sz="2000" b="1" dirty="0">
              <a:solidFill>
                <a:srgbClr val="8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98308" name="Rectangle 4"/>
          <p:cNvSpPr>
            <a:spLocks noGrp="1" noChangeArrowheads="1"/>
          </p:cNvSpPr>
          <p:nvPr>
            <p:ph type="body" sz="half" idx="2"/>
          </p:nvPr>
        </p:nvSpPr>
        <p:spPr/>
        <p:txBody>
          <a:bodyPr/>
          <a:lstStyle/>
          <a:p>
            <a:pPr marL="0" indent="0" eaLnBrk="1" hangingPunct="1">
              <a:buNone/>
            </a:pPr>
            <a:r>
              <a:rPr lang="pt-PT" altLang="x-none" sz="2400" u="sng" dirty="0">
                <a:latin typeface="Cambria Math" charset="0"/>
                <a:ea typeface="Cambria Math" charset="0"/>
                <a:cs typeface="Cambria Math" charset="0"/>
              </a:rPr>
              <a:t>Passivo</a:t>
            </a:r>
          </a:p>
          <a:p>
            <a:pPr eaLnBrk="1" hangingPunct="1"/>
            <a:endParaRPr lang="pt-PT" altLang="x-none" sz="2400" dirty="0">
              <a:latin typeface="Cambria Math" charset="0"/>
              <a:ea typeface="Cambria Math" charset="0"/>
              <a:cs typeface="Cambria Math" charset="0"/>
            </a:endParaRPr>
          </a:p>
          <a:p>
            <a:pPr eaLnBrk="1" hangingPunct="1"/>
            <a:r>
              <a:rPr lang="pt-PT" altLang="x-none" sz="2000" dirty="0">
                <a:latin typeface="Cambria Math" charset="0"/>
                <a:ea typeface="Cambria Math" charset="0"/>
                <a:cs typeface="Cambria Math" charset="0"/>
              </a:rPr>
              <a:t>Capital</a:t>
            </a:r>
          </a:p>
          <a:p>
            <a:pPr marL="0" indent="0" eaLnBrk="1" hangingPunct="1">
              <a:buNone/>
            </a:pPr>
            <a:endParaRPr lang="pt-PT" altLang="x-none" sz="2000" dirty="0">
              <a:latin typeface="Cambria Math" charset="0"/>
              <a:ea typeface="Cambria Math" charset="0"/>
              <a:cs typeface="Cambria Math" charset="0"/>
            </a:endParaRPr>
          </a:p>
          <a:p>
            <a:pPr eaLnBrk="1" hangingPunct="1"/>
            <a:r>
              <a:rPr lang="pt-PT" altLang="x-none" sz="2000" dirty="0">
                <a:latin typeface="Cambria Math" charset="0"/>
                <a:ea typeface="Cambria Math" charset="0"/>
                <a:cs typeface="Cambria Math" charset="0"/>
              </a:rPr>
              <a:t>Notas e Moedas em circulação</a:t>
            </a:r>
          </a:p>
          <a:p>
            <a:pPr eaLnBrk="1" hangingPunct="1"/>
            <a:endParaRPr lang="pt-PT" altLang="x-none" sz="2000" dirty="0">
              <a:latin typeface="Cambria Math" charset="0"/>
              <a:ea typeface="Cambria Math" charset="0"/>
              <a:cs typeface="Cambria Math" charset="0"/>
            </a:endParaRPr>
          </a:p>
          <a:p>
            <a:pPr eaLnBrk="1" hangingPunct="1"/>
            <a:r>
              <a:rPr lang="pt-PT" altLang="x-none" sz="2000" dirty="0">
                <a:latin typeface="Cambria Math" charset="0"/>
                <a:ea typeface="Cambria Math" charset="0"/>
                <a:cs typeface="Cambria Math" charset="0"/>
              </a:rPr>
              <a:t>Reservas da Banca Comercial</a:t>
            </a:r>
          </a:p>
          <a:p>
            <a:pPr eaLnBrk="1" hangingPunct="1">
              <a:buFont typeface="Wingdings" charset="2"/>
              <a:buNone/>
            </a:pPr>
            <a:endParaRPr lang="pt-PT" altLang="x-none" sz="2400" dirty="0"/>
          </a:p>
        </p:txBody>
      </p:sp>
    </p:spTree>
    <p:extLst>
      <p:ext uri="{BB962C8B-B14F-4D97-AF65-F5344CB8AC3E}">
        <p14:creationId xmlns:p14="http://schemas.microsoft.com/office/powerpoint/2010/main" val="2070443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983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" dur="1" fill="hold"/>
                                        <p:tgtEl>
                                          <p:spTgt spid="983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3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5" dur="1" fill="hold"/>
                                        <p:tgtEl>
                                          <p:spTgt spid="983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6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8" dur="1" fill="hold"/>
                                        <p:tgtEl>
                                          <p:spTgt spid="983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9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1" dur="1" fill="hold"/>
                                        <p:tgtEl>
                                          <p:spTgt spid="983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22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0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4" dur="1" fill="hold"/>
                                        <p:tgtEl>
                                          <p:spTgt spid="9830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25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0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7" dur="1" fill="hold"/>
                                        <p:tgtEl>
                                          <p:spTgt spid="9830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2" dur="1" fill="hold"/>
                                        <p:tgtEl>
                                          <p:spTgt spid="983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0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7" dur="1" fill="hold"/>
                                        <p:tgtEl>
                                          <p:spTgt spid="9830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38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0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0" dur="1" fill="hold"/>
                                        <p:tgtEl>
                                          <p:spTgt spid="9830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41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0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3" dur="1" fill="hold"/>
                                        <p:tgtEl>
                                          <p:spTgt spid="9830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307" grpId="0" uiExpand="1" build="p"/>
      <p:bldP spid="98308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Rectangle 8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274638"/>
            <a:ext cx="8229600" cy="922114"/>
          </a:xfrm>
        </p:spPr>
        <p:txBody>
          <a:bodyPr/>
          <a:lstStyle/>
          <a:p>
            <a:r>
              <a:rPr lang="pt-PT" altLang="x-none">
                <a:ea typeface="Cambria Math" charset="0"/>
                <a:cs typeface="Cambria Math" charset="0"/>
              </a:rPr>
              <a:t>Balanço do Banco Central</a:t>
            </a:r>
          </a:p>
        </p:txBody>
      </p:sp>
      <p:sp>
        <p:nvSpPr>
          <p:cNvPr id="13316" name="Rectangle 9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595438"/>
            <a:ext cx="8229600" cy="4929187"/>
          </a:xfrm>
        </p:spPr>
        <p:txBody>
          <a:bodyPr/>
          <a:lstStyle/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charset="2"/>
              <a:buChar char="q"/>
            </a:pPr>
            <a:endParaRPr lang="pt-PT" altLang="x-none" sz="2000" b="1" dirty="0">
              <a:solidFill>
                <a:srgbClr val="009900"/>
              </a:solidFill>
              <a:latin typeface="Cambria Math" charset="0"/>
              <a:ea typeface="Cambria Math" charset="0"/>
              <a:cs typeface="Cambria Math" charset="0"/>
            </a:endParaRPr>
          </a:p>
          <a:p>
            <a:pPr eaLnBrk="1" hangingPunct="1">
              <a:spcBef>
                <a:spcPct val="0"/>
              </a:spcBef>
              <a:buFont typeface="Wingdings" charset="2"/>
              <a:buChar char="q"/>
            </a:pPr>
            <a:r>
              <a:rPr lang="pt-PT" altLang="x-none" sz="2000" b="1" dirty="0">
                <a:solidFill>
                  <a:srgbClr val="009900"/>
                </a:solidFill>
                <a:latin typeface="Cambria Math" charset="0"/>
                <a:ea typeface="Cambria Math" charset="0"/>
                <a:cs typeface="Cambria Math" charset="0"/>
              </a:rPr>
              <a:t>BM</a:t>
            </a:r>
            <a:r>
              <a:rPr lang="pt-PT" altLang="x-none" sz="2000" dirty="0">
                <a:latin typeface="Cambria Math" charset="0"/>
                <a:ea typeface="Cambria Math" charset="0"/>
                <a:cs typeface="Cambria Math" charset="0"/>
              </a:rPr>
              <a:t> – A Base Monetária é o conjunto das notas e moedas metálicas emitidas no país, uma parte na posse das empresas e particulares (NP, circulação monetária), outra constituída pelas reservas monetárias dos Bancos Comerciais (RB).</a:t>
            </a:r>
          </a:p>
          <a:p>
            <a:pPr eaLnBrk="1" hangingPunct="1">
              <a:spcBef>
                <a:spcPct val="0"/>
              </a:spcBef>
              <a:buFont typeface="Wingdings" charset="2"/>
              <a:buChar char="q"/>
            </a:pPr>
            <a:endParaRPr lang="pt-PT" altLang="x-none" sz="2000" dirty="0">
              <a:latin typeface="Cambria Math" charset="0"/>
              <a:ea typeface="Cambria Math" charset="0"/>
              <a:cs typeface="Cambria Math" charset="0"/>
            </a:endParaRPr>
          </a:p>
          <a:p>
            <a:pPr marL="0" indent="0" algn="ctr" eaLnBrk="1" hangingPunct="1">
              <a:spcBef>
                <a:spcPct val="0"/>
              </a:spcBef>
              <a:buNone/>
            </a:pPr>
            <a:r>
              <a:rPr lang="pt-PT" altLang="x-none" sz="2000" dirty="0">
                <a:latin typeface="Cambria Math" charset="0"/>
                <a:ea typeface="Cambria Math" charset="0"/>
                <a:cs typeface="Cambria Math" charset="0"/>
              </a:rPr>
              <a:t> </a:t>
            </a:r>
            <a:r>
              <a:rPr lang="pt-PT" altLang="x-none" sz="2000" dirty="0">
                <a:solidFill>
                  <a:srgbClr val="009900"/>
                </a:solidFill>
                <a:latin typeface="Cambria Math" charset="0"/>
                <a:ea typeface="Cambria Math" charset="0"/>
                <a:cs typeface="Cambria Math" charset="0"/>
              </a:rPr>
              <a:t>BM = NP + RB</a:t>
            </a:r>
          </a:p>
          <a:p>
            <a:pPr algn="ctr" eaLnBrk="1" hangingPunct="1">
              <a:spcBef>
                <a:spcPct val="0"/>
              </a:spcBef>
              <a:buFont typeface="Wingdings" charset="2"/>
              <a:buChar char="q"/>
            </a:pPr>
            <a:endParaRPr lang="pt-PT" altLang="x-none" sz="2000" dirty="0">
              <a:solidFill>
                <a:srgbClr val="0033CC"/>
              </a:solidFill>
              <a:latin typeface="Cambria Math" charset="0"/>
              <a:ea typeface="Cambria Math" charset="0"/>
              <a:cs typeface="Cambria Math" charset="0"/>
            </a:endParaRPr>
          </a:p>
          <a:p>
            <a:pPr marL="708025" eaLnBrk="1" hangingPunct="1">
              <a:spcBef>
                <a:spcPct val="0"/>
              </a:spcBef>
              <a:buFont typeface="Wingdings" charset="2"/>
              <a:buChar char="§"/>
            </a:pPr>
            <a:r>
              <a:rPr lang="pt-PT" altLang="x-none" sz="2000" b="1" dirty="0">
                <a:solidFill>
                  <a:srgbClr val="009900"/>
                </a:solidFill>
                <a:latin typeface="Cambria Math" charset="0"/>
                <a:ea typeface="Cambria Math" charset="0"/>
                <a:cs typeface="Cambria Math" charset="0"/>
              </a:rPr>
              <a:t>NP</a:t>
            </a:r>
            <a:r>
              <a:rPr lang="pt-PT" altLang="x-none" sz="2000" dirty="0">
                <a:latin typeface="Cambria Math" charset="0"/>
                <a:ea typeface="Cambria Math" charset="0"/>
                <a:cs typeface="Cambria Math" charset="0"/>
              </a:rPr>
              <a:t> – Notas e moedas em poder de empresas e particulares (moeda fiduciária)</a:t>
            </a:r>
          </a:p>
          <a:p>
            <a:pPr marL="708025" eaLnBrk="1" hangingPunct="1">
              <a:spcBef>
                <a:spcPct val="0"/>
              </a:spcBef>
              <a:buFont typeface="Wingdings" charset="2"/>
              <a:buChar char="§"/>
            </a:pPr>
            <a:endParaRPr lang="pt-PT" altLang="x-none" sz="2000" b="1" dirty="0">
              <a:solidFill>
                <a:srgbClr val="009900"/>
              </a:solidFill>
              <a:latin typeface="Cambria Math" charset="0"/>
              <a:ea typeface="Cambria Math" charset="0"/>
              <a:cs typeface="Cambria Math" charset="0"/>
            </a:endParaRPr>
          </a:p>
          <a:p>
            <a:pPr marL="708025" eaLnBrk="1" hangingPunct="1">
              <a:spcBef>
                <a:spcPct val="0"/>
              </a:spcBef>
              <a:buFont typeface="Wingdings" charset="2"/>
              <a:buChar char="§"/>
            </a:pPr>
            <a:r>
              <a:rPr lang="pt-PT" altLang="x-none" sz="2000" b="1" dirty="0">
                <a:solidFill>
                  <a:srgbClr val="009900"/>
                </a:solidFill>
                <a:latin typeface="Cambria Math" charset="0"/>
                <a:ea typeface="Cambria Math" charset="0"/>
                <a:cs typeface="Cambria Math" charset="0"/>
              </a:rPr>
              <a:t>RB</a:t>
            </a:r>
            <a:r>
              <a:rPr lang="pt-PT" altLang="x-none" sz="2000" dirty="0">
                <a:latin typeface="Cambria Math" charset="0"/>
                <a:ea typeface="Cambria Math" charset="0"/>
                <a:cs typeface="Cambria Math" charset="0"/>
              </a:rPr>
              <a:t> – Reservas Bancárias ou reservas totais; moeda na posse dos Bancos Comerciais </a:t>
            </a:r>
          </a:p>
          <a:p>
            <a:pPr algn="ctr" eaLnBrk="1" hangingPunct="1">
              <a:lnSpc>
                <a:spcPct val="80000"/>
              </a:lnSpc>
              <a:buFont typeface="Wingdings" charset="2"/>
              <a:buChar char="q"/>
            </a:pPr>
            <a:endParaRPr lang="pt-PT" altLang="x-none" sz="2000" dirty="0">
              <a:solidFill>
                <a:srgbClr val="0033CC"/>
              </a:solidFill>
              <a:latin typeface="Cambria Math" charset="0"/>
              <a:ea typeface="Cambria Math" charset="0"/>
              <a:cs typeface="Cambria Math" charset="0"/>
            </a:endParaRPr>
          </a:p>
          <a:p>
            <a:pPr algn="just" eaLnBrk="1" hangingPunct="1">
              <a:lnSpc>
                <a:spcPct val="80000"/>
              </a:lnSpc>
              <a:buFont typeface="Wingdings" charset="2"/>
              <a:buChar char="q"/>
            </a:pPr>
            <a:endParaRPr lang="pt-PT" altLang="x-none" sz="2000" dirty="0">
              <a:latin typeface="Cambria Math" charset="0"/>
              <a:ea typeface="Cambria Math" charset="0"/>
              <a:cs typeface="Cambria Math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30112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Rectangle 8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274638"/>
            <a:ext cx="8229600" cy="922114"/>
          </a:xfrm>
        </p:spPr>
        <p:txBody>
          <a:bodyPr/>
          <a:lstStyle/>
          <a:p>
            <a:r>
              <a:rPr lang="pt-PT" altLang="x-none">
                <a:ea typeface="Cambria Math" charset="0"/>
                <a:cs typeface="Cambria Math" charset="0"/>
              </a:rPr>
              <a:t>Balanço do Banco Central</a:t>
            </a:r>
          </a:p>
        </p:txBody>
      </p:sp>
      <p:sp>
        <p:nvSpPr>
          <p:cNvPr id="13316" name="Rectangle 9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668165"/>
            <a:ext cx="8229600" cy="4929187"/>
          </a:xfrm>
        </p:spPr>
        <p:txBody>
          <a:bodyPr/>
          <a:lstStyle/>
          <a:p>
            <a:pPr algn="ctr" eaLnBrk="1" hangingPunct="1">
              <a:lnSpc>
                <a:spcPct val="80000"/>
              </a:lnSpc>
              <a:buFont typeface="Wingdings" charset="2"/>
              <a:buChar char="q"/>
            </a:pPr>
            <a:endParaRPr lang="pt-PT" altLang="x-none" sz="2000" dirty="0">
              <a:solidFill>
                <a:srgbClr val="0033CC"/>
              </a:solidFill>
              <a:latin typeface="Cambria Math" charset="0"/>
              <a:ea typeface="Cambria Math" charset="0"/>
              <a:cs typeface="Cambria Math" charset="0"/>
            </a:endParaRPr>
          </a:p>
          <a:p>
            <a:pPr algn="just" eaLnBrk="1" hangingPunct="1">
              <a:buFont typeface="Wingdings" charset="2"/>
              <a:buChar char="q"/>
            </a:pPr>
            <a:r>
              <a:rPr lang="pt-PT" altLang="x-none" sz="2000" dirty="0">
                <a:latin typeface="Cambria Math" charset="0"/>
                <a:ea typeface="Cambria Math" charset="0"/>
                <a:cs typeface="Cambria Math" charset="0"/>
              </a:rPr>
              <a:t>O BC controla indiretamente as notas em circulação (</a:t>
            </a:r>
            <a:r>
              <a:rPr lang="pt-PT" altLang="x-none" sz="2000" b="1" dirty="0">
                <a:solidFill>
                  <a:schemeClr val="accent1"/>
                </a:solidFill>
                <a:latin typeface="Cambria Math" charset="0"/>
                <a:ea typeface="Cambria Math" charset="0"/>
                <a:cs typeface="Cambria Math" charset="0"/>
              </a:rPr>
              <a:t>NP</a:t>
            </a:r>
            <a:r>
              <a:rPr lang="pt-PT" altLang="x-none" sz="2000" dirty="0">
                <a:latin typeface="Cambria Math" charset="0"/>
                <a:ea typeface="Cambria Math" charset="0"/>
                <a:cs typeface="Cambria Math" charset="0"/>
              </a:rPr>
              <a:t>) dado que tem poder quanto à fixação das reservas obrigatórias ou legais.</a:t>
            </a:r>
          </a:p>
          <a:p>
            <a:pPr algn="just" eaLnBrk="1" hangingPunct="1">
              <a:buFont typeface="Wingdings" charset="2"/>
              <a:buChar char="q"/>
            </a:pPr>
            <a:endParaRPr lang="pt-PT" altLang="x-none" sz="2000" dirty="0">
              <a:latin typeface="Cambria Math" charset="0"/>
              <a:ea typeface="Cambria Math" charset="0"/>
              <a:cs typeface="Cambria Math" charset="0"/>
            </a:endParaRPr>
          </a:p>
          <a:p>
            <a:pPr eaLnBrk="1" hangingPunct="1">
              <a:spcBef>
                <a:spcPts val="600"/>
              </a:spcBef>
            </a:pPr>
            <a:r>
              <a:rPr lang="pt-PT" altLang="x-none" sz="2000" dirty="0">
                <a:latin typeface="Cambria Math" charset="0"/>
                <a:ea typeface="Cambria Math" charset="0"/>
                <a:cs typeface="Cambria Math" charset="0"/>
              </a:rPr>
              <a:t>A </a:t>
            </a:r>
            <a:r>
              <a:rPr lang="pt-PT" altLang="x-none" sz="2000" b="1" dirty="0">
                <a:solidFill>
                  <a:srgbClr val="00B050"/>
                </a:solidFill>
                <a:latin typeface="Cambria Math" charset="0"/>
                <a:ea typeface="Cambria Math" charset="0"/>
                <a:cs typeface="Cambria Math" charset="0"/>
              </a:rPr>
              <a:t>Base Monetária </a:t>
            </a:r>
            <a:r>
              <a:rPr lang="pt-PT" altLang="x-none" sz="2000" dirty="0">
                <a:latin typeface="Cambria Math" charset="0"/>
                <a:ea typeface="Cambria Math" charset="0"/>
                <a:cs typeface="Cambria Math" charset="0"/>
              </a:rPr>
              <a:t>é o principal item do </a:t>
            </a:r>
            <a:r>
              <a:rPr lang="pt-PT" altLang="x-none" sz="2000" b="1" dirty="0">
                <a:solidFill>
                  <a:srgbClr val="C00000"/>
                </a:solidFill>
                <a:latin typeface="Cambria Math" charset="0"/>
                <a:ea typeface="Cambria Math" charset="0"/>
                <a:cs typeface="Cambria Math" charset="0"/>
              </a:rPr>
              <a:t>Passivo</a:t>
            </a:r>
            <a:r>
              <a:rPr lang="pt-PT" altLang="x-none" sz="2000" dirty="0">
                <a:latin typeface="Cambria Math" charset="0"/>
                <a:ea typeface="Cambria Math" charset="0"/>
                <a:cs typeface="Cambria Math" charset="0"/>
              </a:rPr>
              <a:t> do Banco Central</a:t>
            </a:r>
          </a:p>
          <a:p>
            <a:pPr eaLnBrk="1" hangingPunct="1">
              <a:spcBef>
                <a:spcPts val="600"/>
              </a:spcBef>
            </a:pPr>
            <a:endParaRPr lang="pt-PT" altLang="x-none" sz="2000" dirty="0">
              <a:latin typeface="Cambria Math" charset="0"/>
              <a:ea typeface="Cambria Math" charset="0"/>
              <a:cs typeface="Cambria Math" charset="0"/>
            </a:endParaRPr>
          </a:p>
          <a:p>
            <a:pPr eaLnBrk="1" hangingPunct="1">
              <a:spcBef>
                <a:spcPts val="600"/>
              </a:spcBef>
            </a:pPr>
            <a:r>
              <a:rPr lang="pt-PT" altLang="x-none" sz="2000" b="1" dirty="0">
                <a:solidFill>
                  <a:srgbClr val="C00000"/>
                </a:solidFill>
                <a:latin typeface="Cambria Math" charset="0"/>
                <a:ea typeface="Cambria Math" charset="0"/>
                <a:cs typeface="Cambria Math" charset="0"/>
              </a:rPr>
              <a:t>Passivo</a:t>
            </a:r>
            <a:r>
              <a:rPr lang="pt-PT" altLang="x-none" sz="2000" dirty="0">
                <a:latin typeface="Cambria Math" charset="0"/>
                <a:ea typeface="Cambria Math" charset="0"/>
                <a:cs typeface="Cambria Math" charset="0"/>
              </a:rPr>
              <a:t> porque é uma responsabilidade do Banco Central. Este </a:t>
            </a:r>
            <a:r>
              <a:rPr lang="pt-PT" altLang="x-none" sz="2000" i="1" dirty="0">
                <a:latin typeface="Cambria Math" charset="0"/>
                <a:ea typeface="Cambria Math" charset="0"/>
                <a:cs typeface="Cambria Math" charset="0"/>
              </a:rPr>
              <a:t>deve </a:t>
            </a:r>
            <a:r>
              <a:rPr lang="pt-PT" altLang="x-none" sz="2000" dirty="0">
                <a:latin typeface="Cambria Math" charset="0"/>
                <a:ea typeface="Cambria Math" charset="0"/>
                <a:cs typeface="Cambria Math" charset="0"/>
              </a:rPr>
              <a:t>esse valor a quem detém notas (não em ouro, mas em poder de compra).</a:t>
            </a:r>
          </a:p>
          <a:p>
            <a:pPr algn="just" eaLnBrk="1" hangingPunct="1">
              <a:lnSpc>
                <a:spcPct val="80000"/>
              </a:lnSpc>
              <a:buFont typeface="Wingdings" charset="2"/>
              <a:buChar char="q"/>
            </a:pPr>
            <a:endParaRPr lang="pt-PT" altLang="x-none" sz="2000" dirty="0">
              <a:latin typeface="Cambria Math" charset="0"/>
              <a:ea typeface="Cambria Math" charset="0"/>
              <a:cs typeface="Cambria Math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93272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8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274638"/>
            <a:ext cx="8229600" cy="989012"/>
          </a:xfrm>
        </p:spPr>
        <p:txBody>
          <a:bodyPr/>
          <a:lstStyle/>
          <a:p>
            <a:r>
              <a:rPr lang="pt-PT" altLang="x-none"/>
              <a:t>Balanço do Banco Central</a:t>
            </a:r>
          </a:p>
        </p:txBody>
      </p:sp>
      <p:sp>
        <p:nvSpPr>
          <p:cNvPr id="14340" name="Rectangle 9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616075"/>
            <a:ext cx="8229600" cy="5126038"/>
          </a:xfrm>
        </p:spPr>
        <p:txBody>
          <a:bodyPr/>
          <a:lstStyle/>
          <a:p>
            <a:pPr eaLnBrk="1" hangingPunct="1">
              <a:buFont typeface="Wingdings" charset="2"/>
              <a:buChar char="q"/>
            </a:pPr>
            <a:r>
              <a:rPr lang="pt-PT" altLang="x-none" sz="2400" dirty="0">
                <a:solidFill>
                  <a:srgbClr val="009900"/>
                </a:solidFill>
                <a:latin typeface="Cambria Math" charset="0"/>
                <a:ea typeface="Cambria Math" charset="0"/>
                <a:cs typeface="Cambria Math" charset="0"/>
              </a:rPr>
              <a:t>Exemplos de formas de alterar a Base Monetária :</a:t>
            </a:r>
          </a:p>
          <a:p>
            <a:pPr marL="381000" indent="-381000" eaLnBrk="1" hangingPunct="1">
              <a:buFontTx/>
              <a:buNone/>
            </a:pPr>
            <a:endParaRPr lang="pt-PT" altLang="x-none" sz="2000" dirty="0">
              <a:solidFill>
                <a:srgbClr val="009900"/>
              </a:solidFill>
              <a:latin typeface="Cambria Math" charset="0"/>
              <a:ea typeface="Cambria Math" charset="0"/>
              <a:cs typeface="Cambria Math" charset="0"/>
            </a:endParaRPr>
          </a:p>
          <a:p>
            <a:pPr marL="536575" indent="-223838" eaLnBrk="1" hangingPunct="1">
              <a:buFont typeface="Wingdings" charset="2"/>
              <a:buNone/>
            </a:pPr>
            <a:r>
              <a:rPr lang="pt-PT" altLang="x-none" sz="1800" dirty="0">
                <a:latin typeface="Cambria Math" charset="0"/>
                <a:ea typeface="Cambria Math" charset="0"/>
                <a:cs typeface="Cambria Math" charset="0"/>
              </a:rPr>
              <a:t>a) BC diminui a sua dívida ao exterior e entrega reservas aos seus credores estrangeiros, recebendo notas e diminuindo a </a:t>
            </a:r>
            <a:r>
              <a:rPr lang="pt-PT" altLang="x-none" sz="1800" b="1" dirty="0">
                <a:solidFill>
                  <a:srgbClr val="00B050"/>
                </a:solidFill>
                <a:latin typeface="Cambria Math" charset="0"/>
                <a:ea typeface="Cambria Math" charset="0"/>
                <a:cs typeface="Cambria Math" charset="0"/>
              </a:rPr>
              <a:t>BM</a:t>
            </a:r>
            <a:r>
              <a:rPr lang="pt-PT" altLang="x-none" sz="1800" dirty="0">
                <a:latin typeface="Cambria Math" charset="0"/>
                <a:ea typeface="Cambria Math" charset="0"/>
                <a:cs typeface="Cambria Math" charset="0"/>
              </a:rPr>
              <a:t>;</a:t>
            </a:r>
          </a:p>
          <a:p>
            <a:pPr marL="536575" indent="-223838" eaLnBrk="1" hangingPunct="1">
              <a:buFont typeface="Wingdings" charset="2"/>
              <a:buNone/>
            </a:pPr>
            <a:endParaRPr lang="pt-PT" altLang="x-none" sz="1800" dirty="0">
              <a:latin typeface="Cambria Math" charset="0"/>
              <a:ea typeface="Cambria Math" charset="0"/>
              <a:cs typeface="Cambria Math" charset="0"/>
            </a:endParaRPr>
          </a:p>
          <a:p>
            <a:pPr marL="536575" indent="-223838" eaLnBrk="1" hangingPunct="1">
              <a:buNone/>
            </a:pPr>
            <a:r>
              <a:rPr lang="pt-PT" altLang="x-none" sz="1800" dirty="0">
                <a:latin typeface="Cambria Math" charset="0"/>
                <a:ea typeface="Cambria Math" charset="0"/>
                <a:cs typeface="Cambria Math" charset="0"/>
              </a:rPr>
              <a:t>b)</a:t>
            </a:r>
            <a:r>
              <a:rPr lang="pt-PT" altLang="x-none" sz="1800" b="1" dirty="0">
                <a:latin typeface="Cambria Math" charset="0"/>
                <a:ea typeface="Cambria Math" charset="0"/>
                <a:cs typeface="Cambria Math" charset="0"/>
              </a:rPr>
              <a:t> </a:t>
            </a:r>
            <a:r>
              <a:rPr lang="pt-PT" altLang="x-none" sz="1800" dirty="0">
                <a:latin typeface="Cambria Math" charset="0"/>
                <a:ea typeface="Cambria Math" charset="0"/>
                <a:cs typeface="Cambria Math" charset="0"/>
              </a:rPr>
              <a:t>O Estado pede um empréstimo ao BC contra a entrega de mais títulos do Estado ; o BC credita a conta do Estado nos bancos comerciais, cujos depósitos junto do BC aumentam, aumentando a </a:t>
            </a:r>
            <a:r>
              <a:rPr lang="pt-PT" altLang="x-none" sz="1800" b="1" dirty="0">
                <a:solidFill>
                  <a:srgbClr val="00B050"/>
                </a:solidFill>
                <a:latin typeface="Cambria Math" charset="0"/>
                <a:ea typeface="Cambria Math" charset="0"/>
                <a:cs typeface="Cambria Math" charset="0"/>
              </a:rPr>
              <a:t>BM</a:t>
            </a:r>
            <a:r>
              <a:rPr lang="pt-PT" altLang="x-none" sz="1800" dirty="0">
                <a:latin typeface="Cambria Math" charset="0"/>
                <a:ea typeface="Cambria Math" charset="0"/>
                <a:cs typeface="Cambria Math" charset="0"/>
              </a:rPr>
              <a:t>; </a:t>
            </a:r>
          </a:p>
          <a:p>
            <a:pPr marL="536575" indent="-223838" eaLnBrk="1" hangingPunct="1">
              <a:buFont typeface="Wingdings" charset="2"/>
              <a:buNone/>
            </a:pPr>
            <a:endParaRPr lang="pt-PT" altLang="x-none" sz="1800" dirty="0">
              <a:latin typeface="Cambria Math" charset="0"/>
              <a:ea typeface="Cambria Math" charset="0"/>
              <a:cs typeface="Cambria Math" charset="0"/>
            </a:endParaRPr>
          </a:p>
          <a:p>
            <a:pPr marL="536575" indent="-223838" eaLnBrk="1" hangingPunct="1">
              <a:buNone/>
            </a:pPr>
            <a:r>
              <a:rPr lang="pt-PT" altLang="x-none" sz="1800" dirty="0">
                <a:latin typeface="Cambria Math" charset="0"/>
                <a:ea typeface="Cambria Math" charset="0"/>
                <a:cs typeface="Cambria Math" charset="0"/>
              </a:rPr>
              <a:t>c) Os Bancos Comerciais pedem empréstimos suplementares junto do BC ; o BC empresta-lhes moeda fiduciária; aumentando a </a:t>
            </a:r>
            <a:r>
              <a:rPr lang="pt-PT" altLang="x-none" sz="1800" b="1" dirty="0">
                <a:solidFill>
                  <a:srgbClr val="00B050"/>
                </a:solidFill>
                <a:latin typeface="Cambria Math" charset="0"/>
                <a:ea typeface="Cambria Math" charset="0"/>
                <a:cs typeface="Cambria Math" charset="0"/>
              </a:rPr>
              <a:t>BM</a:t>
            </a:r>
            <a:r>
              <a:rPr lang="pt-PT" altLang="x-none" sz="1800" dirty="0">
                <a:latin typeface="Cambria Math" charset="0"/>
                <a:ea typeface="Cambria Math" charset="0"/>
                <a:cs typeface="Cambria Math" charset="0"/>
              </a:rPr>
              <a:t> </a:t>
            </a:r>
          </a:p>
          <a:p>
            <a:pPr>
              <a:buFont typeface="Wingdings" charset="2"/>
              <a:buChar char="q"/>
            </a:pPr>
            <a:endParaRPr lang="pt-PT" altLang="x-none" sz="2000" dirty="0">
              <a:latin typeface="Cambria Math" charset="0"/>
              <a:ea typeface="Cambria Math" charset="0"/>
              <a:cs typeface="Cambria Math" charset="0"/>
            </a:endParaRPr>
          </a:p>
          <a:p>
            <a:pPr>
              <a:buFont typeface="Wingdings" charset="2"/>
              <a:buChar char="q"/>
            </a:pPr>
            <a:r>
              <a:rPr lang="pt-PT" altLang="x-none" sz="2000" dirty="0">
                <a:latin typeface="Cambria Math" charset="0"/>
                <a:ea typeface="Cambria Math" charset="0"/>
                <a:cs typeface="Cambria Math" charset="0"/>
              </a:rPr>
              <a:t>Estas formas de alterar as notas emitidas pelo Banco Central correspondem às chamadas “Fontes de Emissão”, de que falaremos mais tarde com mais detalhe.</a:t>
            </a:r>
          </a:p>
        </p:txBody>
      </p:sp>
    </p:spTree>
    <p:extLst>
      <p:ext uri="{BB962C8B-B14F-4D97-AF65-F5344CB8AC3E}">
        <p14:creationId xmlns:p14="http://schemas.microsoft.com/office/powerpoint/2010/main" val="1313545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Rectangle 8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274638"/>
            <a:ext cx="8229600" cy="922114"/>
          </a:xfrm>
        </p:spPr>
        <p:txBody>
          <a:bodyPr/>
          <a:lstStyle/>
          <a:p>
            <a:r>
              <a:rPr lang="pt-PT" altLang="x-none">
                <a:ea typeface="Cambria Math" charset="0"/>
                <a:cs typeface="Cambria Math" charset="0"/>
              </a:rPr>
              <a:t>Balanço dos Banco Comerciais</a:t>
            </a:r>
          </a:p>
        </p:txBody>
      </p:sp>
      <p:sp>
        <p:nvSpPr>
          <p:cNvPr id="13316" name="Rectangle 9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595438"/>
            <a:ext cx="8229600" cy="4929187"/>
          </a:xfrm>
        </p:spPr>
        <p:txBody>
          <a:bodyPr/>
          <a:lstStyle/>
          <a:p>
            <a:pPr eaLnBrk="1" hangingPunct="1">
              <a:spcBef>
                <a:spcPts val="600"/>
              </a:spcBef>
              <a:buFont typeface="Wingdings" charset="2"/>
              <a:buChar char="q"/>
            </a:pPr>
            <a:r>
              <a:rPr lang="pt-PT" altLang="x-none" sz="2000" dirty="0">
                <a:latin typeface="Cambria Math" charset="0"/>
                <a:ea typeface="Cambria Math" charset="0"/>
                <a:cs typeface="Cambria Math" charset="0"/>
              </a:rPr>
              <a:t>A maioria da Moeda hoje utilizada é moeda escritural , isto é, depósitos bancários que utilizamos para fazer pagamentos, maioritariamente através de </a:t>
            </a:r>
          </a:p>
          <a:p>
            <a:pPr marL="0" indent="0" eaLnBrk="1" hangingPunct="1">
              <a:spcBef>
                <a:spcPts val="600"/>
              </a:spcBef>
              <a:buNone/>
            </a:pPr>
            <a:endParaRPr lang="pt-PT" altLang="x-none" sz="2000" dirty="0">
              <a:latin typeface="Cambria Math" charset="0"/>
              <a:ea typeface="Cambria Math" charset="0"/>
              <a:cs typeface="Cambria Math" charset="0"/>
            </a:endParaRPr>
          </a:p>
          <a:p>
            <a:pPr marL="496888" indent="-184150" eaLnBrk="1" hangingPunct="1">
              <a:spcBef>
                <a:spcPts val="600"/>
              </a:spcBef>
              <a:buFont typeface="Wingdings" charset="2"/>
              <a:buChar char="§"/>
            </a:pPr>
            <a:r>
              <a:rPr lang="pt-PT" altLang="x-none" sz="2000" dirty="0">
                <a:latin typeface="Cambria Math" charset="0"/>
                <a:ea typeface="Cambria Math" charset="0"/>
                <a:cs typeface="Cambria Math" charset="0"/>
              </a:rPr>
              <a:t>cartões (os particulares)</a:t>
            </a:r>
          </a:p>
          <a:p>
            <a:pPr marL="496888" indent="-184150" eaLnBrk="1" hangingPunct="1">
              <a:spcBef>
                <a:spcPts val="600"/>
              </a:spcBef>
              <a:buFont typeface="Wingdings" charset="2"/>
              <a:buChar char="§"/>
            </a:pPr>
            <a:r>
              <a:rPr lang="pt-PT" altLang="x-none" sz="2000" dirty="0">
                <a:latin typeface="Cambria Math" charset="0"/>
                <a:ea typeface="Cambria Math" charset="0"/>
                <a:cs typeface="Cambria Math" charset="0"/>
              </a:rPr>
              <a:t>transferências (as empresas)</a:t>
            </a:r>
          </a:p>
          <a:p>
            <a:pPr eaLnBrk="1" hangingPunct="1">
              <a:spcBef>
                <a:spcPts val="600"/>
              </a:spcBef>
              <a:buFont typeface="Wingdings" charset="2"/>
              <a:buChar char="q"/>
            </a:pPr>
            <a:endParaRPr lang="pt-PT" altLang="x-none" sz="2000" dirty="0">
              <a:latin typeface="Cambria Math" charset="0"/>
              <a:ea typeface="Cambria Math" charset="0"/>
              <a:cs typeface="Cambria Math" charset="0"/>
            </a:endParaRPr>
          </a:p>
          <a:p>
            <a:pPr eaLnBrk="1" hangingPunct="1">
              <a:spcBef>
                <a:spcPts val="600"/>
              </a:spcBef>
              <a:buFont typeface="Wingdings" charset="2"/>
              <a:buChar char="q"/>
            </a:pPr>
            <a:r>
              <a:rPr lang="pt-PT" altLang="x-none" sz="2000" dirty="0">
                <a:latin typeface="Cambria Math" charset="0"/>
                <a:ea typeface="Cambria Math" charset="0"/>
                <a:cs typeface="Cambria Math" charset="0"/>
              </a:rPr>
              <a:t>Esses depósitos aparecem no balanço dos bancos comerciais que, por isso, são parte integrante e importante do sistema monetário</a:t>
            </a:r>
          </a:p>
          <a:p>
            <a:pPr eaLnBrk="1" hangingPunct="1">
              <a:spcBef>
                <a:spcPts val="600"/>
              </a:spcBef>
              <a:buFont typeface="Wingdings" charset="2"/>
              <a:buChar char="q"/>
            </a:pPr>
            <a:endParaRPr lang="pt-PT" altLang="x-none" sz="2000" dirty="0">
              <a:latin typeface="Cambria Math" charset="0"/>
              <a:ea typeface="Cambria Math" charset="0"/>
              <a:cs typeface="Cambria Math" charset="0"/>
            </a:endParaRPr>
          </a:p>
          <a:p>
            <a:pPr eaLnBrk="1" hangingPunct="1">
              <a:spcBef>
                <a:spcPts val="600"/>
              </a:spcBef>
              <a:buFont typeface="Wingdings" charset="2"/>
              <a:buChar char="q"/>
            </a:pPr>
            <a:r>
              <a:rPr lang="pt-PT" altLang="x-none" sz="2000" dirty="0">
                <a:latin typeface="Cambria Math" charset="0"/>
                <a:ea typeface="Cambria Math" charset="0"/>
                <a:cs typeface="Cambria Math" charset="0"/>
              </a:rPr>
              <a:t>Parte dos depósitos são obrigatoriamente mantidos em reserva pelos Bancos Comerciais (as </a:t>
            </a:r>
            <a:r>
              <a:rPr lang="pt-PT" altLang="x-none" sz="2000" b="1" dirty="0">
                <a:solidFill>
                  <a:srgbClr val="0070C0"/>
                </a:solidFill>
                <a:latin typeface="Cambria Math" charset="0"/>
                <a:ea typeface="Cambria Math" charset="0"/>
                <a:cs typeface="Cambria Math" charset="0"/>
              </a:rPr>
              <a:t>Reservas bancárias</a:t>
            </a:r>
            <a:r>
              <a:rPr lang="pt-PT" altLang="x-none" sz="2000" dirty="0">
                <a:latin typeface="Cambria Math" charset="0"/>
                <a:ea typeface="Cambria Math" charset="0"/>
                <a:cs typeface="Cambria Math" charset="0"/>
              </a:rPr>
              <a:t>), o resto pode ser emprestado pelos bancos aos seus clientes. </a:t>
            </a:r>
          </a:p>
          <a:p>
            <a:pPr marL="0" indent="0" algn="ctr" eaLnBrk="1" hangingPunct="1">
              <a:spcBef>
                <a:spcPts val="600"/>
              </a:spcBef>
              <a:buNone/>
            </a:pPr>
            <a:r>
              <a:rPr lang="pt-PT" altLang="x-none" sz="2000" dirty="0">
                <a:latin typeface="Cambria Math" charset="0"/>
                <a:ea typeface="Cambria Math" charset="0"/>
                <a:cs typeface="Cambria Math" charset="0"/>
              </a:rPr>
              <a:t> </a:t>
            </a:r>
            <a:endParaRPr lang="pt-PT" altLang="x-none" sz="2000" dirty="0">
              <a:solidFill>
                <a:srgbClr val="0099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97764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PT" dirty="0"/>
              <a:t>Balanço dos Bancos Comerciais</a:t>
            </a:r>
          </a:p>
        </p:txBody>
      </p:sp>
      <p:sp>
        <p:nvSpPr>
          <p:cNvPr id="10035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700808"/>
            <a:ext cx="4038600" cy="4430117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pt-PT" sz="2400" u="sng" dirty="0" err="1">
                <a:latin typeface="Cambria Math" charset="0"/>
                <a:ea typeface="Cambria Math" charset="0"/>
                <a:cs typeface="Cambria Math" charset="0"/>
              </a:rPr>
              <a:t>Activo</a:t>
            </a:r>
            <a:endParaRPr lang="pt-PT" sz="2400" u="sng" dirty="0">
              <a:latin typeface="Cambria Math" charset="0"/>
              <a:ea typeface="Cambria Math" charset="0"/>
              <a:cs typeface="Cambria Math" charset="0"/>
            </a:endParaRPr>
          </a:p>
          <a:p>
            <a:pPr marL="0" indent="0" eaLnBrk="1" hangingPunct="1">
              <a:buNone/>
            </a:pPr>
            <a:endParaRPr lang="pt-PT" sz="2000" dirty="0">
              <a:latin typeface="Cambria Math" charset="0"/>
              <a:ea typeface="Cambria Math" charset="0"/>
              <a:cs typeface="Cambria Math" charset="0"/>
            </a:endParaRPr>
          </a:p>
          <a:p>
            <a:pPr eaLnBrk="1" hangingPunct="1">
              <a:buFont typeface="Wingdings" pitchFamily="2" charset="2"/>
              <a:buChar char="q"/>
            </a:pPr>
            <a:r>
              <a:rPr lang="pt-PT" sz="2000" dirty="0">
                <a:latin typeface="Cambria Math" charset="0"/>
                <a:ea typeface="Cambria Math" charset="0"/>
                <a:cs typeface="Cambria Math" charset="0"/>
              </a:rPr>
              <a:t>Imobilizado</a:t>
            </a:r>
          </a:p>
          <a:p>
            <a:pPr eaLnBrk="1" hangingPunct="1">
              <a:buFont typeface="Wingdings" pitchFamily="2" charset="2"/>
              <a:buChar char="q"/>
            </a:pPr>
            <a:endParaRPr lang="pt-PT" sz="2000" dirty="0">
              <a:latin typeface="Cambria Math" charset="0"/>
              <a:ea typeface="Cambria Math" charset="0"/>
              <a:cs typeface="Cambria Math" charset="0"/>
            </a:endParaRPr>
          </a:p>
          <a:p>
            <a:pPr eaLnBrk="1" hangingPunct="1">
              <a:buFont typeface="Wingdings" pitchFamily="2" charset="2"/>
              <a:buChar char="q"/>
            </a:pPr>
            <a:r>
              <a:rPr lang="pt-PT" sz="2000" dirty="0">
                <a:latin typeface="Cambria Math" charset="0"/>
                <a:ea typeface="Cambria Math" charset="0"/>
                <a:cs typeface="Cambria Math" charset="0"/>
              </a:rPr>
              <a:t>Reservas</a:t>
            </a:r>
          </a:p>
          <a:p>
            <a:pPr eaLnBrk="1" hangingPunct="1">
              <a:buFont typeface="Wingdings" pitchFamily="2" charset="2"/>
              <a:buNone/>
            </a:pPr>
            <a:endParaRPr lang="pt-PT" sz="2000" dirty="0">
              <a:latin typeface="Cambria Math" charset="0"/>
              <a:ea typeface="Cambria Math" charset="0"/>
              <a:cs typeface="Cambria Math" charset="0"/>
            </a:endParaRPr>
          </a:p>
          <a:p>
            <a:pPr eaLnBrk="1" hangingPunct="1">
              <a:buFont typeface="Wingdings" pitchFamily="2" charset="2"/>
              <a:buChar char="q"/>
            </a:pPr>
            <a:r>
              <a:rPr lang="pt-PT" sz="2000" dirty="0">
                <a:latin typeface="Cambria Math" charset="0"/>
                <a:ea typeface="Cambria Math" charset="0"/>
                <a:cs typeface="Cambria Math" charset="0"/>
              </a:rPr>
              <a:t>Empréstimos ao Estado</a:t>
            </a:r>
          </a:p>
          <a:p>
            <a:pPr eaLnBrk="1" hangingPunct="1">
              <a:buFont typeface="Wingdings" pitchFamily="2" charset="2"/>
              <a:buNone/>
            </a:pPr>
            <a:endParaRPr lang="pt-PT" sz="2000" dirty="0">
              <a:latin typeface="Cambria Math" charset="0"/>
              <a:ea typeface="Cambria Math" charset="0"/>
              <a:cs typeface="Cambria Math" charset="0"/>
            </a:endParaRPr>
          </a:p>
          <a:p>
            <a:pPr eaLnBrk="1" hangingPunct="1">
              <a:buFont typeface="Wingdings" pitchFamily="2" charset="2"/>
              <a:buChar char="q"/>
            </a:pPr>
            <a:r>
              <a:rPr lang="pt-PT" sz="2000" dirty="0">
                <a:latin typeface="Cambria Math" charset="0"/>
                <a:ea typeface="Cambria Math" charset="0"/>
                <a:cs typeface="Cambria Math" charset="0"/>
              </a:rPr>
              <a:t>Empréstimos a Empresas e Particulares</a:t>
            </a:r>
            <a:endParaRPr lang="pt-PT" sz="2000" b="1" dirty="0">
              <a:solidFill>
                <a:srgbClr val="8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100356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4648200" y="1700808"/>
            <a:ext cx="4038600" cy="4430117"/>
          </a:xfrm>
        </p:spPr>
        <p:txBody>
          <a:bodyPr/>
          <a:lstStyle/>
          <a:p>
            <a:pPr marL="0" indent="0" eaLnBrk="1" hangingPunct="1">
              <a:lnSpc>
                <a:spcPct val="90000"/>
              </a:lnSpc>
              <a:buNone/>
            </a:pPr>
            <a:r>
              <a:rPr lang="pt-PT" sz="2400" u="sng" dirty="0">
                <a:latin typeface="Cambria Math" charset="0"/>
                <a:ea typeface="Cambria Math" charset="0"/>
                <a:cs typeface="Cambria Math" charset="0"/>
              </a:rPr>
              <a:t>Passivo</a:t>
            </a:r>
          </a:p>
          <a:p>
            <a:pPr marL="0" indent="0" eaLnBrk="1" hangingPunct="1">
              <a:lnSpc>
                <a:spcPct val="90000"/>
              </a:lnSpc>
              <a:buNone/>
            </a:pPr>
            <a:endParaRPr lang="pt-PT" sz="2000" u="sng" dirty="0"/>
          </a:p>
          <a:p>
            <a:pPr eaLnBrk="1" hangingPunct="1">
              <a:lnSpc>
                <a:spcPct val="90000"/>
              </a:lnSpc>
              <a:buFont typeface="Wingdings" charset="2"/>
              <a:buChar char="q"/>
            </a:pPr>
            <a:r>
              <a:rPr lang="pt-PT" sz="2000" dirty="0">
                <a:latin typeface="Cambria Math" charset="0"/>
                <a:ea typeface="Cambria Math" charset="0"/>
                <a:cs typeface="Cambria Math" charset="0"/>
              </a:rPr>
              <a:t>Capital</a:t>
            </a:r>
          </a:p>
          <a:p>
            <a:pPr eaLnBrk="1" hangingPunct="1">
              <a:lnSpc>
                <a:spcPct val="90000"/>
              </a:lnSpc>
              <a:buFont typeface="Wingdings" charset="2"/>
              <a:buChar char="q"/>
            </a:pPr>
            <a:endParaRPr lang="pt-PT" sz="2000" dirty="0">
              <a:latin typeface="Cambria Math" charset="0"/>
              <a:ea typeface="Cambria Math" charset="0"/>
              <a:cs typeface="Cambria Math" charset="0"/>
            </a:endParaRPr>
          </a:p>
          <a:p>
            <a:pPr eaLnBrk="1" hangingPunct="1">
              <a:lnSpc>
                <a:spcPct val="90000"/>
              </a:lnSpc>
              <a:buFont typeface="Wingdings" charset="2"/>
              <a:buChar char="q"/>
            </a:pPr>
            <a:r>
              <a:rPr lang="pt-PT" sz="2000" dirty="0">
                <a:latin typeface="Cambria Math" charset="0"/>
                <a:ea typeface="Cambria Math" charset="0"/>
                <a:cs typeface="Cambria Math" charset="0"/>
              </a:rPr>
              <a:t>Depósitos de Empresas e Particulares</a:t>
            </a:r>
          </a:p>
          <a:p>
            <a:pPr eaLnBrk="1" hangingPunct="1">
              <a:lnSpc>
                <a:spcPct val="90000"/>
              </a:lnSpc>
              <a:buFont typeface="Wingdings" charset="2"/>
              <a:buChar char="q"/>
            </a:pPr>
            <a:endParaRPr lang="pt-PT" sz="2000" dirty="0">
              <a:latin typeface="Cambria Math" charset="0"/>
              <a:ea typeface="Cambria Math" charset="0"/>
              <a:cs typeface="Cambria Math" charset="0"/>
            </a:endParaRPr>
          </a:p>
          <a:p>
            <a:pPr eaLnBrk="1" hangingPunct="1">
              <a:lnSpc>
                <a:spcPct val="90000"/>
              </a:lnSpc>
              <a:buFont typeface="Wingdings" charset="2"/>
              <a:buChar char="q"/>
            </a:pPr>
            <a:r>
              <a:rPr lang="pt-PT" sz="2000" dirty="0">
                <a:latin typeface="Cambria Math" charset="0"/>
                <a:ea typeface="Cambria Math" charset="0"/>
                <a:cs typeface="Cambria Math" charset="0"/>
              </a:rPr>
              <a:t>Empréstimos do Banco Central</a:t>
            </a:r>
          </a:p>
          <a:p>
            <a:pPr marL="0" indent="0" eaLnBrk="1" hangingPunct="1">
              <a:lnSpc>
                <a:spcPct val="90000"/>
              </a:lnSpc>
              <a:buNone/>
            </a:pPr>
            <a:endParaRPr lang="pt-PT" sz="2400" u="sng" dirty="0"/>
          </a:p>
        </p:txBody>
      </p:sp>
    </p:spTree>
    <p:extLst>
      <p:ext uri="{BB962C8B-B14F-4D97-AF65-F5344CB8AC3E}">
        <p14:creationId xmlns:p14="http://schemas.microsoft.com/office/powerpoint/2010/main" val="593403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1003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" dur="1" fill="hold"/>
                                        <p:tgtEl>
                                          <p:spTgt spid="1003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3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5" dur="1" fill="hold"/>
                                        <p:tgtEl>
                                          <p:spTgt spid="1003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6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8" dur="1" fill="hold"/>
                                        <p:tgtEl>
                                          <p:spTgt spid="1003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9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5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1" dur="1" fill="hold"/>
                                        <p:tgtEl>
                                          <p:spTgt spid="10035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6" dur="1" fill="hold"/>
                                        <p:tgtEl>
                                          <p:spTgt spid="1003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1" dur="1" fill="hold"/>
                                        <p:tgtEl>
                                          <p:spTgt spid="1003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5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6" dur="1" fill="hold"/>
                                        <p:tgtEl>
                                          <p:spTgt spid="10035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5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1" dur="1" fill="hold"/>
                                        <p:tgtEl>
                                          <p:spTgt spid="10035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355" grpId="0" build="p"/>
      <p:bldP spid="100356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Rectangle 8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274638"/>
            <a:ext cx="8229600" cy="1066130"/>
          </a:xfrm>
        </p:spPr>
        <p:txBody>
          <a:bodyPr/>
          <a:lstStyle/>
          <a:p>
            <a:r>
              <a:rPr lang="pt-PT" altLang="x-none" dirty="0"/>
              <a:t>Moeda Total</a:t>
            </a:r>
          </a:p>
        </p:txBody>
      </p:sp>
      <p:sp>
        <p:nvSpPr>
          <p:cNvPr id="16388" name="Rectangle 9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484784"/>
            <a:ext cx="8229600" cy="5112568"/>
          </a:xfrm>
        </p:spPr>
        <p:txBody>
          <a:bodyPr/>
          <a:lstStyle/>
          <a:p>
            <a:pPr algn="just" eaLnBrk="1" hangingPunct="1">
              <a:spcBef>
                <a:spcPts val="600"/>
              </a:spcBef>
              <a:buFont typeface="Wingdings" charset="2"/>
              <a:buChar char="q"/>
            </a:pPr>
            <a:r>
              <a:rPr lang="pt-PT" altLang="x-none" sz="2000" dirty="0">
                <a:latin typeface="Cambria Math" charset="0"/>
                <a:ea typeface="Cambria Math" charset="0"/>
                <a:cs typeface="Cambria Math" charset="0"/>
              </a:rPr>
              <a:t>A quantidade total de Moeda em circulação é </a:t>
            </a:r>
            <a:r>
              <a:rPr lang="pt-PT" altLang="x-none" sz="2000" dirty="0">
                <a:latin typeface="Times New Roman" charset="0"/>
                <a:ea typeface="Times New Roman" charset="0"/>
                <a:cs typeface="Times New Roman" charset="0"/>
              </a:rPr>
              <a:t>constituída por:</a:t>
            </a:r>
            <a:endParaRPr lang="pt-PT" altLang="x-none" sz="2000" b="1" dirty="0">
              <a:solidFill>
                <a:srgbClr val="009900"/>
              </a:solidFill>
              <a:latin typeface="Cambria Math" charset="0"/>
              <a:ea typeface="Cambria Math" charset="0"/>
              <a:cs typeface="Cambria Math" charset="0"/>
            </a:endParaRPr>
          </a:p>
          <a:p>
            <a:pPr marL="666750" indent="-301625" algn="just" eaLnBrk="1" hangingPunct="1">
              <a:spcBef>
                <a:spcPts val="600"/>
              </a:spcBef>
              <a:buFont typeface="Wingdings" charset="2"/>
              <a:buChar char="§"/>
            </a:pPr>
            <a:r>
              <a:rPr lang="pt-PT" altLang="x-none" sz="2000" b="1" dirty="0">
                <a:solidFill>
                  <a:srgbClr val="009900"/>
                </a:solidFill>
                <a:latin typeface="Cambria Math" charset="0"/>
                <a:ea typeface="Cambria Math" charset="0"/>
                <a:cs typeface="Cambria Math" charset="0"/>
              </a:rPr>
              <a:t>NP</a:t>
            </a:r>
            <a:r>
              <a:rPr lang="pt-PT" altLang="x-none" sz="2000" dirty="0">
                <a:latin typeface="Cambria Math" charset="0"/>
                <a:ea typeface="Cambria Math" charset="0"/>
                <a:cs typeface="Cambria Math" charset="0"/>
              </a:rPr>
              <a:t> – Notas e moedas em poder de empresas e particulares (moeda fiduciária)</a:t>
            </a:r>
            <a:endParaRPr lang="pt-PT" altLang="x-none" sz="2000" b="1" dirty="0">
              <a:solidFill>
                <a:srgbClr val="009900"/>
              </a:solidFill>
              <a:latin typeface="Cambria Math" charset="0"/>
              <a:ea typeface="Cambria Math" charset="0"/>
              <a:cs typeface="Cambria Math" charset="0"/>
            </a:endParaRPr>
          </a:p>
          <a:p>
            <a:pPr marL="666750" indent="-301625" algn="just" eaLnBrk="1" hangingPunct="1">
              <a:spcBef>
                <a:spcPts val="600"/>
              </a:spcBef>
              <a:buFont typeface="Wingdings" charset="2"/>
              <a:buChar char="§"/>
            </a:pPr>
            <a:r>
              <a:rPr lang="pt-PT" altLang="x-none" sz="2000" b="1" dirty="0">
                <a:solidFill>
                  <a:srgbClr val="009900"/>
                </a:solidFill>
                <a:latin typeface="Cambria Math" charset="0"/>
                <a:ea typeface="Cambria Math" charset="0"/>
                <a:cs typeface="Cambria Math" charset="0"/>
              </a:rPr>
              <a:t>DO</a:t>
            </a:r>
            <a:r>
              <a:rPr lang="pt-PT" altLang="x-none" sz="2000" dirty="0">
                <a:latin typeface="Cambria Math" charset="0"/>
                <a:ea typeface="Cambria Math" charset="0"/>
                <a:cs typeface="Cambria Math" charset="0"/>
              </a:rPr>
              <a:t> – Depósitos à Ordem dos Bancos Comerciais</a:t>
            </a:r>
          </a:p>
          <a:p>
            <a:pPr algn="just" eaLnBrk="1" hangingPunct="1">
              <a:spcBef>
                <a:spcPts val="600"/>
              </a:spcBef>
              <a:buFont typeface="Wingdings" charset="2"/>
              <a:buChar char="q"/>
            </a:pPr>
            <a:endParaRPr lang="pt-PT" altLang="x-none" sz="2000" dirty="0">
              <a:latin typeface="Cambria Math" charset="0"/>
              <a:ea typeface="Cambria Math" charset="0"/>
              <a:cs typeface="Cambria Math" charset="0"/>
            </a:endParaRPr>
          </a:p>
          <a:p>
            <a:pPr algn="just" eaLnBrk="1" hangingPunct="1">
              <a:spcBef>
                <a:spcPts val="600"/>
              </a:spcBef>
              <a:buFont typeface="Wingdings" charset="2"/>
              <a:buChar char="q"/>
            </a:pPr>
            <a:r>
              <a:rPr lang="pt-PT" altLang="x-none" sz="2000" b="1" dirty="0">
                <a:solidFill>
                  <a:srgbClr val="009900"/>
                </a:solidFill>
                <a:latin typeface="Cambria Math" charset="0"/>
                <a:ea typeface="Cambria Math" charset="0"/>
                <a:cs typeface="Cambria Math" charset="0"/>
              </a:rPr>
              <a:t>M1</a:t>
            </a:r>
            <a:r>
              <a:rPr lang="pt-PT" altLang="x-none" sz="2000" dirty="0">
                <a:latin typeface="Cambria Math" charset="0"/>
                <a:ea typeface="Cambria Math" charset="0"/>
                <a:cs typeface="Cambria Math" charset="0"/>
              </a:rPr>
              <a:t> – Total dos Meios de Pagamento imediatos</a:t>
            </a:r>
          </a:p>
          <a:p>
            <a:pPr algn="ctr" eaLnBrk="1" hangingPunct="1">
              <a:spcBef>
                <a:spcPts val="600"/>
              </a:spcBef>
              <a:buFont typeface="Wingdings" charset="2"/>
              <a:buNone/>
            </a:pPr>
            <a:r>
              <a:rPr lang="pt-PT" altLang="x-none" sz="2000" b="1" dirty="0">
                <a:solidFill>
                  <a:srgbClr val="009900"/>
                </a:solidFill>
                <a:latin typeface="Cambria Math" charset="0"/>
                <a:ea typeface="Cambria Math" charset="0"/>
                <a:cs typeface="Cambria Math" charset="0"/>
              </a:rPr>
              <a:t>M1 = NP + DO</a:t>
            </a:r>
          </a:p>
          <a:p>
            <a:pPr eaLnBrk="1" hangingPunct="1">
              <a:spcBef>
                <a:spcPts val="600"/>
              </a:spcBef>
            </a:pPr>
            <a:endParaRPr lang="pt-PT" altLang="x-none" sz="2000" dirty="0">
              <a:latin typeface="Cambria Math" charset="0"/>
              <a:ea typeface="Cambria Math" charset="0"/>
              <a:cs typeface="Cambria Math" charset="0"/>
            </a:endParaRPr>
          </a:p>
          <a:p>
            <a:pPr eaLnBrk="1" hangingPunct="1">
              <a:spcBef>
                <a:spcPts val="600"/>
              </a:spcBef>
              <a:buFont typeface="Wingdings" charset="2"/>
              <a:buChar char="q"/>
            </a:pPr>
            <a:r>
              <a:rPr lang="pt-PT" altLang="x-none" sz="2000" b="1" dirty="0">
                <a:solidFill>
                  <a:srgbClr val="009900"/>
                </a:solidFill>
                <a:latin typeface="Cambria Math" charset="0"/>
                <a:ea typeface="Cambria Math" charset="0"/>
                <a:cs typeface="Cambria Math" charset="0"/>
              </a:rPr>
              <a:t>M2</a:t>
            </a:r>
            <a:r>
              <a:rPr lang="pt-PT" altLang="x-none" sz="2000" dirty="0">
                <a:latin typeface="Cambria Math" charset="0"/>
                <a:ea typeface="Cambria Math" charset="0"/>
                <a:cs typeface="Cambria Math" charset="0"/>
              </a:rPr>
              <a:t> – Total dos Meios de Pagamento mobilizáveis a Curto Prazo</a:t>
            </a:r>
          </a:p>
          <a:p>
            <a:pPr algn="ctr" eaLnBrk="1" hangingPunct="1">
              <a:spcBef>
                <a:spcPts val="600"/>
              </a:spcBef>
              <a:buFont typeface="Wingdings" charset="2"/>
              <a:buNone/>
            </a:pPr>
            <a:r>
              <a:rPr lang="pt-PT" altLang="x-none" sz="2000" b="1" dirty="0">
                <a:solidFill>
                  <a:srgbClr val="009900"/>
                </a:solidFill>
                <a:latin typeface="Cambria Math" charset="0"/>
                <a:ea typeface="Cambria Math" charset="0"/>
                <a:cs typeface="Cambria Math" charset="0"/>
              </a:rPr>
              <a:t>M2 = M1 + DP</a:t>
            </a:r>
            <a:endParaRPr lang="pt-PT" altLang="x-none" sz="2000" b="1" dirty="0">
              <a:solidFill>
                <a:srgbClr val="0033CC"/>
              </a:solidFill>
              <a:latin typeface="Cambria Math" charset="0"/>
              <a:ea typeface="Cambria Math" charset="0"/>
              <a:cs typeface="Cambria Math" charset="0"/>
            </a:endParaRPr>
          </a:p>
          <a:p>
            <a:pPr algn="just" eaLnBrk="1" hangingPunct="1">
              <a:spcBef>
                <a:spcPts val="600"/>
              </a:spcBef>
              <a:buFont typeface="Wingdings" charset="2"/>
              <a:buChar char="q"/>
            </a:pPr>
            <a:endParaRPr lang="pt-PT" altLang="x-none" sz="2000" dirty="0">
              <a:latin typeface="Cambria Math" charset="0"/>
              <a:ea typeface="Cambria Math" charset="0"/>
              <a:cs typeface="Cambria Math" charset="0"/>
            </a:endParaRPr>
          </a:p>
          <a:p>
            <a:pPr marL="0" indent="0" algn="just" eaLnBrk="1" hangingPunct="1">
              <a:spcBef>
                <a:spcPts val="600"/>
              </a:spcBef>
              <a:buNone/>
            </a:pPr>
            <a:endParaRPr lang="pt-PT" altLang="x-none" sz="24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2017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63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163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163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163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1638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2" dur="500"/>
                                        <p:tgtEl>
                                          <p:spTgt spid="1638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7" dur="500"/>
                                        <p:tgtEl>
                                          <p:spTgt spid="1638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88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6832E6-FE99-4078-B5B3-6B4BFC0EB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PT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D63C2BF-4CC8-4774-BC46-3683986B5A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404664"/>
            <a:ext cx="8383960" cy="6120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3456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277E51-435A-4EA7-B3FB-0A9053B8B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PT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0400DD6-28F3-4FE1-BF70-BBAC779115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260648"/>
            <a:ext cx="8229600" cy="6264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6474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6" name="Rectangle 8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274638"/>
            <a:ext cx="8075240" cy="1066130"/>
          </a:xfrm>
        </p:spPr>
        <p:txBody>
          <a:bodyPr/>
          <a:lstStyle/>
          <a:p>
            <a:r>
              <a:rPr lang="pt-PT" dirty="0"/>
              <a:t>História da Moeda </a:t>
            </a:r>
            <a:r>
              <a:rPr lang="pt-PT" sz="3600" dirty="0"/>
              <a:t>– moeda metálica</a:t>
            </a:r>
          </a:p>
        </p:txBody>
      </p:sp>
      <p:sp>
        <p:nvSpPr>
          <p:cNvPr id="18437" name="Rectangle 9"/>
          <p:cNvSpPr>
            <a:spLocks noGrp="1" noChangeArrowheads="1"/>
          </p:cNvSpPr>
          <p:nvPr>
            <p:ph type="body" idx="4294967295"/>
          </p:nvPr>
        </p:nvSpPr>
        <p:spPr>
          <a:xfrm>
            <a:off x="481473" y="1622008"/>
            <a:ext cx="8050967" cy="5126038"/>
          </a:xfrm>
        </p:spPr>
        <p:txBody>
          <a:bodyPr/>
          <a:lstStyle/>
          <a:p>
            <a:pPr algn="just" eaLnBrk="1" hangingPunct="1"/>
            <a:r>
              <a:rPr lang="pt-PT" sz="2000" dirty="0">
                <a:latin typeface="Cambria Math" charset="0"/>
                <a:ea typeface="Cambria Math" charset="0"/>
                <a:cs typeface="Cambria Math" charset="0"/>
              </a:rPr>
              <a:t>As sociedades primitivas tinham pouca especialização da produção e propriedade comunitária, pelo que as trocas eram incipientes.</a:t>
            </a:r>
          </a:p>
          <a:p>
            <a:pPr algn="just" eaLnBrk="1" hangingPunct="1"/>
            <a:endParaRPr lang="pt-PT" sz="2000" dirty="0">
              <a:latin typeface="Cambria Math" charset="0"/>
              <a:ea typeface="Cambria Math" charset="0"/>
              <a:cs typeface="Cambria Math" charset="0"/>
            </a:endParaRPr>
          </a:p>
          <a:p>
            <a:pPr algn="just" eaLnBrk="1" hangingPunct="1"/>
            <a:r>
              <a:rPr lang="pt-PT" sz="2000" dirty="0">
                <a:latin typeface="Cambria Math" charset="0"/>
                <a:ea typeface="Cambria Math" charset="0"/>
                <a:cs typeface="Cambria Math" charset="0"/>
              </a:rPr>
              <a:t>Conforme a produção se foi especializando e a propriedade do próprio trabalho se individualizou, as trocas foram-se generalizando.</a:t>
            </a:r>
          </a:p>
          <a:p>
            <a:pPr algn="just" eaLnBrk="1" hangingPunct="1"/>
            <a:endParaRPr lang="pt-PT" sz="2000" dirty="0">
              <a:latin typeface="Cambria Math" charset="0"/>
              <a:ea typeface="Cambria Math" charset="0"/>
              <a:cs typeface="Cambria Math" charset="0"/>
            </a:endParaRPr>
          </a:p>
          <a:p>
            <a:pPr algn="just" eaLnBrk="1" hangingPunct="1"/>
            <a:r>
              <a:rPr lang="pt-PT" sz="2000" dirty="0">
                <a:latin typeface="Cambria Math" charset="0"/>
                <a:ea typeface="Cambria Math" charset="0"/>
                <a:cs typeface="Cambria Math" charset="0"/>
              </a:rPr>
              <a:t>Aumentando a especialização e as trocas, o mecanismo de trocas diretas torna-se cada vez mais inconveniente: </a:t>
            </a:r>
          </a:p>
          <a:p>
            <a:pPr eaLnBrk="1" hangingPunct="1">
              <a:buFontTx/>
              <a:buNone/>
            </a:pPr>
            <a:endParaRPr lang="pt-PT" sz="2000" dirty="0">
              <a:latin typeface="Cambria Math" charset="0"/>
              <a:ea typeface="Cambria Math" charset="0"/>
              <a:cs typeface="Cambria Math" charset="0"/>
            </a:endParaRPr>
          </a:p>
          <a:p>
            <a:pPr marL="588963" lvl="1" indent="-276225" eaLnBrk="1" hangingPunct="1">
              <a:buFont typeface="Wingdings" charset="2"/>
              <a:buChar char="§"/>
            </a:pPr>
            <a:r>
              <a:rPr lang="pt-PT" sz="1800" dirty="0">
                <a:solidFill>
                  <a:srgbClr val="002060"/>
                </a:solidFill>
                <a:latin typeface="Cambria Math" charset="0"/>
                <a:ea typeface="Cambria Math" charset="0"/>
                <a:cs typeface="Cambria Math" charset="0"/>
              </a:rPr>
              <a:t>Se temos uma ovelha para vender e queremos comprar peixe, teremos de encontrar um pescador que queira comprar uma ovelha.</a:t>
            </a:r>
          </a:p>
          <a:p>
            <a:pPr marL="588963" lvl="1" indent="-276225" eaLnBrk="1" hangingPunct="1">
              <a:buFont typeface="Wingdings" charset="2"/>
              <a:buChar char="§"/>
            </a:pPr>
            <a:r>
              <a:rPr lang="pt-PT" sz="1800" dirty="0">
                <a:solidFill>
                  <a:srgbClr val="002060"/>
                </a:solidFill>
                <a:latin typeface="Cambria Math" charset="0"/>
                <a:ea typeface="Cambria Math" charset="0"/>
                <a:cs typeface="Cambria Math" charset="0"/>
              </a:rPr>
              <a:t>Se uma ovelha valer 20 peixes mas nós só quisermos 10 peixes, que fazer? Deixamos apodrecer 10 peixes? Cortamos a ovelha ao meio? </a:t>
            </a:r>
          </a:p>
          <a:p>
            <a:pPr marL="588963" lvl="1" indent="-276225" eaLnBrk="1" hangingPunct="1">
              <a:buFont typeface="Wingdings" charset="2"/>
              <a:buChar char="§"/>
            </a:pPr>
            <a:r>
              <a:rPr lang="pt-PT" sz="1800" dirty="0">
                <a:solidFill>
                  <a:srgbClr val="002060"/>
                </a:solidFill>
                <a:latin typeface="Cambria Math" charset="0"/>
                <a:ea typeface="Cambria Math" charset="0"/>
                <a:cs typeface="Cambria Math" charset="0"/>
              </a:rPr>
              <a:t>E se nenhum pescador quiser a nossa ovelha?</a:t>
            </a:r>
          </a:p>
        </p:txBody>
      </p:sp>
    </p:spTree>
    <p:extLst>
      <p:ext uri="{BB962C8B-B14F-4D97-AF65-F5344CB8AC3E}">
        <p14:creationId xmlns:p14="http://schemas.microsoft.com/office/powerpoint/2010/main" val="1867753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7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9570F-90A1-4AD9-A3D2-29DFF9A9C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PT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0A205D2-E166-42AE-8FF8-232EB6D064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260648"/>
            <a:ext cx="8229600" cy="6336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7279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99AD4B-8DFD-4C65-9D51-F03B7D57D3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PT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5998302-2B97-40E1-B3B1-06024C89E6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16632"/>
            <a:ext cx="8229600" cy="6624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002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A34BE-2EF5-42EB-98EA-CD3A19D0E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PT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2FCCF3A-BD1C-4431-8C6C-A3E2F04095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16632"/>
            <a:ext cx="8229600" cy="6336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9435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PT"/>
              <a:t>Base monetária</a:t>
            </a:r>
          </a:p>
        </p:txBody>
      </p:sp>
      <p:sp>
        <p:nvSpPr>
          <p:cNvPr id="1239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 typeface="Wingdings" pitchFamily="2" charset="2"/>
              <a:buNone/>
            </a:pPr>
            <a:endParaRPr lang="pt-PT" sz="4000" b="1" dirty="0"/>
          </a:p>
          <a:p>
            <a:pPr algn="ctr" eaLnBrk="1" hangingPunct="1">
              <a:buFont typeface="Wingdings" pitchFamily="2" charset="2"/>
              <a:buNone/>
            </a:pPr>
            <a:r>
              <a:rPr lang="pt-PT" b="1" dirty="0">
                <a:solidFill>
                  <a:srgbClr val="800000"/>
                </a:solidFill>
                <a:latin typeface="Cambria Math" charset="0"/>
                <a:ea typeface="Cambria Math" charset="0"/>
                <a:cs typeface="Cambria Math" charset="0"/>
              </a:rPr>
              <a:t>Base monetária (BM) = </a:t>
            </a:r>
          </a:p>
          <a:p>
            <a:pPr algn="ctr" eaLnBrk="1" hangingPunct="1">
              <a:buFont typeface="Wingdings" pitchFamily="2" charset="2"/>
              <a:buNone/>
            </a:pPr>
            <a:r>
              <a:rPr lang="pt-PT" b="1" dirty="0">
                <a:solidFill>
                  <a:srgbClr val="800000"/>
                </a:solidFill>
                <a:latin typeface="Cambria Math" charset="0"/>
                <a:ea typeface="Cambria Math" charset="0"/>
                <a:cs typeface="Cambria Math" charset="0"/>
              </a:rPr>
              <a:t>Reservas bancárias (RB) +</a:t>
            </a:r>
          </a:p>
          <a:p>
            <a:pPr algn="ctr" eaLnBrk="1" hangingPunct="1">
              <a:buFont typeface="Wingdings" pitchFamily="2" charset="2"/>
              <a:buNone/>
            </a:pPr>
            <a:r>
              <a:rPr lang="pt-PT" b="1" dirty="0">
                <a:solidFill>
                  <a:srgbClr val="800000"/>
                </a:solidFill>
                <a:latin typeface="Cambria Math" charset="0"/>
                <a:ea typeface="Cambria Math" charset="0"/>
                <a:cs typeface="Cambria Math" charset="0"/>
              </a:rPr>
              <a:t>Notas em poder do Público (NP)</a:t>
            </a:r>
          </a:p>
          <a:p>
            <a:pPr algn="ctr" eaLnBrk="1" hangingPunct="1">
              <a:buFont typeface="Wingdings" pitchFamily="2" charset="2"/>
              <a:buNone/>
            </a:pPr>
            <a:endParaRPr lang="pt-PT" b="1" dirty="0">
              <a:solidFill>
                <a:srgbClr val="800000"/>
              </a:solidFill>
              <a:latin typeface="Cambria Math" charset="0"/>
              <a:ea typeface="Cambria Math" charset="0"/>
              <a:cs typeface="Cambria Math" charset="0"/>
            </a:endParaRPr>
          </a:p>
          <a:p>
            <a:pPr algn="ctr" eaLnBrk="1" hangingPunct="1">
              <a:buFont typeface="Wingdings" pitchFamily="2" charset="2"/>
              <a:buNone/>
            </a:pPr>
            <a:r>
              <a:rPr lang="pt-PT" b="1" dirty="0">
                <a:solidFill>
                  <a:srgbClr val="800000"/>
                </a:solidFill>
                <a:latin typeface="Cambria Math" charset="0"/>
                <a:ea typeface="Cambria Math" charset="0"/>
                <a:cs typeface="Cambria Math" charset="0"/>
              </a:rPr>
              <a:t>BM = RB + NP</a:t>
            </a:r>
          </a:p>
          <a:p>
            <a:pPr algn="ctr" eaLnBrk="1" hangingPunct="1">
              <a:buFont typeface="Wingdings" pitchFamily="2" charset="2"/>
              <a:buNone/>
            </a:pPr>
            <a:endParaRPr lang="pt-PT" b="1" dirty="0">
              <a:solidFill>
                <a:srgbClr val="800000"/>
              </a:solidFill>
              <a:latin typeface="Cambria Math" charset="0"/>
              <a:ea typeface="Cambria Math" charset="0"/>
              <a:cs typeface="Cambria Math" charset="0"/>
            </a:endParaRPr>
          </a:p>
          <a:p>
            <a:pPr algn="ctr" eaLnBrk="1" hangingPunct="1">
              <a:buFont typeface="Wingdings" pitchFamily="2" charset="2"/>
              <a:buNone/>
            </a:pPr>
            <a:r>
              <a:rPr lang="pt-PT" b="1" dirty="0">
                <a:latin typeface="Cambria Math" charset="0"/>
                <a:ea typeface="Cambria Math" charset="0"/>
                <a:cs typeface="Cambria Math" charset="0"/>
              </a:rPr>
              <a:t>1.000 = 655 + 345</a:t>
            </a:r>
            <a:r>
              <a:rPr lang="pt-PT" sz="4000" b="1" dirty="0">
                <a:solidFill>
                  <a:srgbClr val="800000"/>
                </a:solidFill>
                <a:latin typeface="Cambria Math" charset="0"/>
                <a:ea typeface="Cambria Math" charset="0"/>
                <a:cs typeface="Cambria Math" charset="0"/>
              </a:rPr>
              <a:t> </a:t>
            </a:r>
            <a:endParaRPr lang="pt-PT" b="1" dirty="0">
              <a:latin typeface="Cambria Math" charset="0"/>
              <a:ea typeface="Cambria Math" charset="0"/>
              <a:cs typeface="Cambria Math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3632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1239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1239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7" dur="500"/>
                                        <p:tgtEl>
                                          <p:spTgt spid="1239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2" dur="500"/>
                                        <p:tgtEl>
                                          <p:spTgt spid="1239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0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7" dur="500"/>
                                        <p:tgtEl>
                                          <p:spTgt spid="12390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3907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PT"/>
              <a:t>Balanço do Banco Central</a:t>
            </a:r>
          </a:p>
        </p:txBody>
      </p:sp>
      <p:sp>
        <p:nvSpPr>
          <p:cNvPr id="124931" name="Rectangle 3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 eaLnBrk="1" hangingPunct="1">
              <a:buFont typeface="Wingdings" pitchFamily="2" charset="2"/>
              <a:buChar char="q"/>
            </a:pPr>
            <a:r>
              <a:rPr lang="pt-PT" sz="2400" dirty="0">
                <a:latin typeface="Cambria Math" charset="0"/>
                <a:ea typeface="Cambria Math" charset="0"/>
                <a:cs typeface="Cambria Math" charset="0"/>
              </a:rPr>
              <a:t>Imobilizado = 10</a:t>
            </a:r>
          </a:p>
          <a:p>
            <a:pPr eaLnBrk="1" hangingPunct="1">
              <a:buFont typeface="Wingdings" pitchFamily="2" charset="2"/>
              <a:buChar char="q"/>
            </a:pPr>
            <a:r>
              <a:rPr lang="pt-PT" sz="2400" dirty="0">
                <a:latin typeface="Cambria Math" charset="0"/>
                <a:ea typeface="Cambria Math" charset="0"/>
                <a:cs typeface="Cambria Math" charset="0"/>
              </a:rPr>
              <a:t>Reservas:</a:t>
            </a:r>
          </a:p>
          <a:p>
            <a:pPr eaLnBrk="1" hangingPunct="1">
              <a:buFont typeface="Wingdings" pitchFamily="2" charset="2"/>
              <a:buChar char="§"/>
            </a:pPr>
            <a:r>
              <a:rPr lang="pt-PT" sz="2400" dirty="0">
                <a:latin typeface="Cambria Math" charset="0"/>
                <a:ea typeface="Cambria Math" charset="0"/>
                <a:cs typeface="Cambria Math" charset="0"/>
              </a:rPr>
              <a:t>  Ouro = 250</a:t>
            </a:r>
          </a:p>
          <a:p>
            <a:pPr eaLnBrk="1" hangingPunct="1">
              <a:buFont typeface="Wingdings" pitchFamily="2" charset="2"/>
              <a:buChar char="§"/>
            </a:pPr>
            <a:r>
              <a:rPr lang="pt-PT" sz="2400" dirty="0">
                <a:latin typeface="Cambria Math" charset="0"/>
                <a:ea typeface="Cambria Math" charset="0"/>
                <a:cs typeface="Cambria Math" charset="0"/>
              </a:rPr>
              <a:t>  Divisas = 250</a:t>
            </a:r>
          </a:p>
          <a:p>
            <a:pPr eaLnBrk="1" hangingPunct="1">
              <a:buFontTx/>
              <a:buNone/>
            </a:pPr>
            <a:endParaRPr lang="pt-PT" sz="2400" dirty="0">
              <a:latin typeface="Cambria Math" charset="0"/>
              <a:ea typeface="Cambria Math" charset="0"/>
              <a:cs typeface="Cambria Math" charset="0"/>
            </a:endParaRPr>
          </a:p>
          <a:p>
            <a:pPr eaLnBrk="1" hangingPunct="1">
              <a:buFont typeface="Wingdings" pitchFamily="2" charset="2"/>
              <a:buChar char="q"/>
            </a:pPr>
            <a:r>
              <a:rPr lang="pt-PT" sz="2400" dirty="0">
                <a:latin typeface="Cambria Math" charset="0"/>
                <a:ea typeface="Cambria Math" charset="0"/>
                <a:cs typeface="Cambria Math" charset="0"/>
              </a:rPr>
              <a:t>Dívida Pública = 500</a:t>
            </a:r>
          </a:p>
          <a:p>
            <a:pPr eaLnBrk="1" hangingPunct="1">
              <a:buFont typeface="Wingdings" pitchFamily="2" charset="2"/>
              <a:buNone/>
            </a:pPr>
            <a:endParaRPr lang="pt-PT" sz="2400" dirty="0">
              <a:latin typeface="Cambria Math" charset="0"/>
              <a:ea typeface="Cambria Math" charset="0"/>
              <a:cs typeface="Cambria Math" charset="0"/>
            </a:endParaRPr>
          </a:p>
          <a:p>
            <a:pPr eaLnBrk="1" hangingPunct="1">
              <a:buFont typeface="Wingdings" pitchFamily="2" charset="2"/>
              <a:buChar char="q"/>
            </a:pPr>
            <a:r>
              <a:rPr lang="pt-PT" sz="2400" dirty="0">
                <a:latin typeface="Cambria Math" charset="0"/>
                <a:ea typeface="Cambria Math" charset="0"/>
                <a:cs typeface="Cambria Math" charset="0"/>
              </a:rPr>
              <a:t>Empréstimos à Banca Comercial = 0</a:t>
            </a:r>
            <a:endParaRPr lang="pt-PT" b="1" dirty="0">
              <a:solidFill>
                <a:srgbClr val="8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124932" name="Rectangle 4"/>
          <p:cNvSpPr>
            <a:spLocks noGrp="1" noChangeArrowheads="1"/>
          </p:cNvSpPr>
          <p:nvPr>
            <p:ph type="body" sz="half" idx="2"/>
          </p:nvPr>
        </p:nvSpPr>
        <p:spPr/>
        <p:txBody>
          <a:bodyPr/>
          <a:lstStyle/>
          <a:p>
            <a:pPr eaLnBrk="1" hangingPunct="1"/>
            <a:r>
              <a:rPr lang="pt-PT" sz="2400" dirty="0">
                <a:latin typeface="Cambria Math" charset="0"/>
                <a:ea typeface="Cambria Math" charset="0"/>
                <a:cs typeface="Cambria Math" charset="0"/>
              </a:rPr>
              <a:t>Capital = 10</a:t>
            </a:r>
          </a:p>
          <a:p>
            <a:pPr eaLnBrk="1" hangingPunct="1"/>
            <a:endParaRPr lang="pt-PT" sz="2400" dirty="0">
              <a:latin typeface="Cambria Math" charset="0"/>
              <a:ea typeface="Cambria Math" charset="0"/>
              <a:cs typeface="Cambria Math" charset="0"/>
            </a:endParaRPr>
          </a:p>
          <a:p>
            <a:pPr eaLnBrk="1" hangingPunct="1"/>
            <a:r>
              <a:rPr lang="pt-PT" sz="2400" dirty="0">
                <a:latin typeface="Cambria Math" charset="0"/>
                <a:ea typeface="Cambria Math" charset="0"/>
                <a:cs typeface="Cambria Math" charset="0"/>
              </a:rPr>
              <a:t>Notas e Moedas em circulação =345</a:t>
            </a:r>
          </a:p>
          <a:p>
            <a:pPr eaLnBrk="1" hangingPunct="1"/>
            <a:endParaRPr lang="pt-PT" sz="2400" dirty="0">
              <a:latin typeface="Cambria Math" charset="0"/>
              <a:ea typeface="Cambria Math" charset="0"/>
              <a:cs typeface="Cambria Math" charset="0"/>
            </a:endParaRPr>
          </a:p>
          <a:p>
            <a:pPr eaLnBrk="1" hangingPunct="1"/>
            <a:r>
              <a:rPr lang="pt-PT" sz="2400" dirty="0">
                <a:latin typeface="Cambria Math" charset="0"/>
                <a:ea typeface="Cambria Math" charset="0"/>
                <a:cs typeface="Cambria Math" charset="0"/>
              </a:rPr>
              <a:t>Reservas da Banca Comercial =655</a:t>
            </a:r>
          </a:p>
          <a:p>
            <a:pPr eaLnBrk="1" hangingPunct="1">
              <a:buFont typeface="Wingdings" pitchFamily="2" charset="2"/>
              <a:buNone/>
            </a:pPr>
            <a:endParaRPr lang="pt-PT" sz="2400" dirty="0">
              <a:latin typeface="Cambria Math" charset="0"/>
              <a:ea typeface="Cambria Math" charset="0"/>
              <a:cs typeface="Cambria Math" charset="0"/>
            </a:endParaRPr>
          </a:p>
          <a:p>
            <a:pPr eaLnBrk="1" hangingPunct="1">
              <a:buFont typeface="Wingdings" pitchFamily="2" charset="2"/>
              <a:buNone/>
            </a:pPr>
            <a:endParaRPr lang="pt-PT" sz="2400" dirty="0">
              <a:latin typeface="Cambria Math" charset="0"/>
              <a:ea typeface="Cambria Math" charset="0"/>
              <a:cs typeface="Cambria Math" charset="0"/>
            </a:endParaRPr>
          </a:p>
          <a:p>
            <a:pPr eaLnBrk="1" hangingPunct="1">
              <a:buFont typeface="Wingdings" pitchFamily="2" charset="2"/>
              <a:buNone/>
            </a:pPr>
            <a:r>
              <a:rPr lang="pt-PT" sz="2400" dirty="0">
                <a:solidFill>
                  <a:srgbClr val="FF0000"/>
                </a:solidFill>
                <a:latin typeface="Cambria Math" charset="0"/>
                <a:ea typeface="Cambria Math" charset="0"/>
                <a:cs typeface="Cambria Math" charset="0"/>
              </a:rPr>
              <a:t>Base monetária</a:t>
            </a:r>
          </a:p>
        </p:txBody>
      </p:sp>
      <p:sp>
        <p:nvSpPr>
          <p:cNvPr id="124934" name="Oval 6"/>
          <p:cNvSpPr>
            <a:spLocks noChangeArrowheads="1"/>
          </p:cNvSpPr>
          <p:nvPr/>
        </p:nvSpPr>
        <p:spPr bwMode="auto">
          <a:xfrm>
            <a:off x="4140200" y="2060575"/>
            <a:ext cx="4535488" cy="3168650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24935" name="Line 7"/>
          <p:cNvSpPr>
            <a:spLocks noChangeShapeType="1"/>
          </p:cNvSpPr>
          <p:nvPr/>
        </p:nvSpPr>
        <p:spPr bwMode="auto">
          <a:xfrm flipH="1">
            <a:off x="5364163" y="5013325"/>
            <a:ext cx="431800" cy="503238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333744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124930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1249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5" dur="500"/>
                                        <p:tgtEl>
                                          <p:spTgt spid="1249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249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5" dur="2000"/>
                                        <p:tgtEl>
                                          <p:spTgt spid="1249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0" dur="2000"/>
                                        <p:tgtEl>
                                          <p:spTgt spid="1249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3" dur="500"/>
                                        <p:tgtEl>
                                          <p:spTgt spid="1249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6" dur="500"/>
                                        <p:tgtEl>
                                          <p:spTgt spid="1249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1249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249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249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249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53" dur="2000"/>
                                        <p:tgtEl>
                                          <p:spTgt spid="12493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249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249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4930" grpId="0"/>
      <p:bldP spid="124931" grpId="0" build="p"/>
      <p:bldP spid="124932" grpId="0" build="p"/>
      <p:bldP spid="124934" grpId="0" animBg="1"/>
      <p:bldP spid="124935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PT" altLang="x-none"/>
              <a:t>Massa monetária</a:t>
            </a:r>
          </a:p>
        </p:txBody>
      </p:sp>
      <p:sp>
        <p:nvSpPr>
          <p:cNvPr id="125955" name="Rectangle 3"/>
          <p:cNvSpPr>
            <a:spLocks noGrp="1" noChangeArrowheads="1"/>
          </p:cNvSpPr>
          <p:nvPr>
            <p:ph type="body" idx="1"/>
          </p:nvPr>
        </p:nvSpPr>
        <p:spPr>
          <a:ln>
            <a:solidFill>
              <a:srgbClr val="FF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buFont typeface="Wingdings" charset="2"/>
              <a:buNone/>
            </a:pPr>
            <a:endParaRPr lang="pt-PT" altLang="x-none" sz="4000" b="1" dirty="0"/>
          </a:p>
          <a:p>
            <a:pPr algn="ctr" eaLnBrk="1" hangingPunct="1">
              <a:buFont typeface="Wingdings" charset="2"/>
              <a:buNone/>
            </a:pPr>
            <a:r>
              <a:rPr lang="pt-PT" altLang="x-none" b="1" dirty="0">
                <a:solidFill>
                  <a:srgbClr val="800000"/>
                </a:solidFill>
                <a:latin typeface="Cambria Math" charset="0"/>
                <a:ea typeface="Cambria Math" charset="0"/>
                <a:cs typeface="Cambria Math" charset="0"/>
              </a:rPr>
              <a:t>Moeda total (M) = </a:t>
            </a:r>
          </a:p>
          <a:p>
            <a:pPr algn="ctr" eaLnBrk="1" hangingPunct="1">
              <a:buFont typeface="Wingdings" charset="2"/>
              <a:buNone/>
            </a:pPr>
            <a:r>
              <a:rPr lang="pt-PT" altLang="x-none" b="1" dirty="0">
                <a:solidFill>
                  <a:srgbClr val="800000"/>
                </a:solidFill>
                <a:latin typeface="Cambria Math" charset="0"/>
                <a:ea typeface="Cambria Math" charset="0"/>
                <a:cs typeface="Cambria Math" charset="0"/>
              </a:rPr>
              <a:t>Depósitos bancários (DB) +</a:t>
            </a:r>
          </a:p>
          <a:p>
            <a:pPr algn="ctr" eaLnBrk="1" hangingPunct="1">
              <a:buFont typeface="Wingdings" charset="2"/>
              <a:buNone/>
            </a:pPr>
            <a:r>
              <a:rPr lang="pt-PT" altLang="x-none" b="1" dirty="0">
                <a:solidFill>
                  <a:srgbClr val="800000"/>
                </a:solidFill>
                <a:latin typeface="Cambria Math" charset="0"/>
                <a:ea typeface="Cambria Math" charset="0"/>
                <a:cs typeface="Cambria Math" charset="0"/>
              </a:rPr>
              <a:t>Notas em poder do Público (NP)</a:t>
            </a:r>
          </a:p>
          <a:p>
            <a:pPr algn="ctr" eaLnBrk="1" hangingPunct="1">
              <a:buFont typeface="Wingdings" charset="2"/>
              <a:buNone/>
            </a:pPr>
            <a:endParaRPr lang="pt-PT" altLang="x-none" b="1" dirty="0">
              <a:solidFill>
                <a:srgbClr val="800000"/>
              </a:solidFill>
              <a:latin typeface="Cambria Math" charset="0"/>
              <a:ea typeface="Cambria Math" charset="0"/>
              <a:cs typeface="Cambria Math" charset="0"/>
            </a:endParaRPr>
          </a:p>
          <a:p>
            <a:pPr algn="ctr" eaLnBrk="1" hangingPunct="1">
              <a:buFont typeface="Wingdings" charset="2"/>
              <a:buNone/>
            </a:pPr>
            <a:r>
              <a:rPr lang="pt-PT" altLang="x-none" b="1" dirty="0">
                <a:solidFill>
                  <a:srgbClr val="800000"/>
                </a:solidFill>
                <a:latin typeface="Cambria Math" charset="0"/>
                <a:ea typeface="Cambria Math" charset="0"/>
                <a:cs typeface="Cambria Math" charset="0"/>
              </a:rPr>
              <a:t>M = DB + NP</a:t>
            </a:r>
          </a:p>
          <a:p>
            <a:pPr algn="ctr" eaLnBrk="1" hangingPunct="1">
              <a:buFont typeface="Wingdings" charset="2"/>
              <a:buNone/>
            </a:pPr>
            <a:r>
              <a:rPr lang="pt-PT" altLang="x-none" b="1" dirty="0">
                <a:solidFill>
                  <a:srgbClr val="800000"/>
                </a:solidFill>
                <a:latin typeface="Cambria Math" charset="0"/>
                <a:ea typeface="Cambria Math" charset="0"/>
                <a:cs typeface="Cambria Math" charset="0"/>
              </a:rPr>
              <a:t> </a:t>
            </a:r>
            <a:r>
              <a:rPr lang="pt-PT" altLang="x-none" b="1" dirty="0">
                <a:latin typeface="Cambria Math" charset="0"/>
                <a:ea typeface="Cambria Math" charset="0"/>
                <a:cs typeface="Cambria Math" charset="0"/>
              </a:rPr>
              <a:t>6.552 + 345 =</a:t>
            </a:r>
          </a:p>
          <a:p>
            <a:pPr algn="ctr" eaLnBrk="1" hangingPunct="1">
              <a:buFont typeface="Wingdings" charset="2"/>
              <a:buNone/>
            </a:pPr>
            <a:r>
              <a:rPr lang="pt-PT" altLang="x-none" b="1" dirty="0">
                <a:latin typeface="Cambria Math" charset="0"/>
                <a:ea typeface="Cambria Math" charset="0"/>
                <a:cs typeface="Cambria Math" charset="0"/>
              </a:rPr>
              <a:t>6.897</a:t>
            </a:r>
            <a:r>
              <a:rPr lang="pt-PT" altLang="x-none" sz="4000" b="1" dirty="0">
                <a:latin typeface="Cambria Math" charset="0"/>
                <a:ea typeface="Cambria Math" charset="0"/>
                <a:cs typeface="Cambria Math" charset="0"/>
              </a:rPr>
              <a:t>          </a:t>
            </a:r>
            <a:r>
              <a:rPr lang="pt-PT" altLang="x-none" b="1" dirty="0">
                <a:latin typeface="Cambria Math" charset="0"/>
                <a:ea typeface="Cambria Math" charset="0"/>
                <a:cs typeface="Cambria Math" charset="0"/>
              </a:rPr>
              <a:t>moeda</a:t>
            </a:r>
          </a:p>
        </p:txBody>
      </p:sp>
      <p:sp>
        <p:nvSpPr>
          <p:cNvPr id="125957" name="Oval 5"/>
          <p:cNvSpPr>
            <a:spLocks noChangeArrowheads="1"/>
          </p:cNvSpPr>
          <p:nvPr/>
        </p:nvSpPr>
        <p:spPr bwMode="auto">
          <a:xfrm>
            <a:off x="2268538" y="5391741"/>
            <a:ext cx="2303462" cy="503237"/>
          </a:xfrm>
          <a:prstGeom prst="ellips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Verdana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</a:defRPr>
            </a:lvl9pPr>
          </a:lstStyle>
          <a:p>
            <a:pPr algn="ctr" eaLnBrk="1" hangingPunct="1"/>
            <a:endParaRPr lang="en-US" altLang="x-none">
              <a:solidFill>
                <a:srgbClr val="FF0000"/>
              </a:solidFill>
            </a:endParaRPr>
          </a:p>
        </p:txBody>
      </p:sp>
      <p:sp>
        <p:nvSpPr>
          <p:cNvPr id="125958" name="Line 6"/>
          <p:cNvSpPr>
            <a:spLocks noChangeShapeType="1"/>
          </p:cNvSpPr>
          <p:nvPr/>
        </p:nvSpPr>
        <p:spPr bwMode="auto">
          <a:xfrm>
            <a:off x="4572000" y="5733256"/>
            <a:ext cx="503238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820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59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59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59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59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59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59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59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59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59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59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59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59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259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259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259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259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5955" grpId="0" build="p"/>
      <p:bldP spid="125957" grpId="0" animBg="1"/>
      <p:bldP spid="125958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PT" altLang="x-none"/>
              <a:t>Multiplicador monetário</a:t>
            </a:r>
          </a:p>
        </p:txBody>
      </p:sp>
      <p:sp>
        <p:nvSpPr>
          <p:cNvPr id="1269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ctr" eaLnBrk="1" hangingPunct="1">
              <a:buFont typeface="Wingdings" charset="2"/>
              <a:buNone/>
            </a:pPr>
            <a:endParaRPr lang="pt-PT" altLang="x-none" b="1" dirty="0">
              <a:solidFill>
                <a:srgbClr val="800000"/>
              </a:solidFill>
              <a:latin typeface="Cambria Math" charset="0"/>
              <a:ea typeface="Cambria Math" charset="0"/>
              <a:cs typeface="Cambria Math" charset="0"/>
            </a:endParaRPr>
          </a:p>
          <a:p>
            <a:pPr algn="ctr" eaLnBrk="1" hangingPunct="1">
              <a:buFont typeface="Wingdings" charset="2"/>
              <a:buNone/>
            </a:pPr>
            <a:r>
              <a:rPr lang="pt-PT" altLang="x-none" b="1" dirty="0">
                <a:solidFill>
                  <a:srgbClr val="800000"/>
                </a:solidFill>
                <a:latin typeface="Cambria Math" charset="0"/>
                <a:ea typeface="Cambria Math" charset="0"/>
                <a:cs typeface="Cambria Math" charset="0"/>
              </a:rPr>
              <a:t>m = 1 /(</a:t>
            </a:r>
            <a:r>
              <a:rPr lang="pt-PT" altLang="x-none" b="1" dirty="0" err="1">
                <a:solidFill>
                  <a:srgbClr val="800000"/>
                </a:solidFill>
                <a:latin typeface="Cambria Math" charset="0"/>
                <a:ea typeface="Cambria Math" charset="0"/>
                <a:cs typeface="Cambria Math" charset="0"/>
              </a:rPr>
              <a:t>r+n-rn</a:t>
            </a:r>
            <a:r>
              <a:rPr lang="pt-PT" altLang="x-none" b="1" dirty="0">
                <a:solidFill>
                  <a:srgbClr val="800000"/>
                </a:solidFill>
                <a:latin typeface="Cambria Math" charset="0"/>
                <a:ea typeface="Cambria Math" charset="0"/>
                <a:cs typeface="Cambria Math" charset="0"/>
              </a:rPr>
              <a:t>)</a:t>
            </a:r>
            <a:r>
              <a:rPr lang="pt-PT" altLang="x-none" b="1" dirty="0">
                <a:latin typeface="Cambria Math" charset="0"/>
                <a:ea typeface="Cambria Math" charset="0"/>
                <a:cs typeface="Cambria Math" charset="0"/>
              </a:rPr>
              <a:t> =</a:t>
            </a:r>
          </a:p>
          <a:p>
            <a:pPr algn="ctr" eaLnBrk="1" hangingPunct="1">
              <a:buFont typeface="Wingdings" charset="2"/>
              <a:buNone/>
            </a:pPr>
            <a:r>
              <a:rPr lang="pt-PT" altLang="x-none" b="1" dirty="0">
                <a:latin typeface="Cambria Math" charset="0"/>
                <a:ea typeface="Cambria Math" charset="0"/>
                <a:cs typeface="Cambria Math" charset="0"/>
              </a:rPr>
              <a:t>= 1/(,1+,05-,005)=6,897</a:t>
            </a:r>
          </a:p>
          <a:p>
            <a:pPr algn="ctr" eaLnBrk="1" hangingPunct="1">
              <a:buFont typeface="Wingdings" charset="2"/>
              <a:buNone/>
            </a:pPr>
            <a:endParaRPr lang="pt-PT" altLang="x-none" b="1" dirty="0">
              <a:solidFill>
                <a:srgbClr val="800000"/>
              </a:solidFill>
              <a:latin typeface="Cambria Math" charset="0"/>
              <a:ea typeface="Cambria Math" charset="0"/>
              <a:cs typeface="Cambria Math" charset="0"/>
            </a:endParaRPr>
          </a:p>
          <a:p>
            <a:pPr algn="ctr" eaLnBrk="1" hangingPunct="1">
              <a:buFont typeface="Wingdings" charset="2"/>
              <a:buNone/>
            </a:pPr>
            <a:r>
              <a:rPr lang="pt-PT" altLang="x-none" b="1" dirty="0">
                <a:solidFill>
                  <a:srgbClr val="800000"/>
                </a:solidFill>
                <a:latin typeface="Cambria Math" charset="0"/>
                <a:ea typeface="Cambria Math" charset="0"/>
                <a:cs typeface="Cambria Math" charset="0"/>
              </a:rPr>
              <a:t>m = M/BM </a:t>
            </a:r>
            <a:r>
              <a:rPr lang="pt-PT" altLang="x-none" b="1" dirty="0">
                <a:latin typeface="Cambria Math" charset="0"/>
                <a:ea typeface="Cambria Math" charset="0"/>
                <a:cs typeface="Cambria Math" charset="0"/>
              </a:rPr>
              <a:t>=</a:t>
            </a:r>
          </a:p>
          <a:p>
            <a:pPr algn="ctr" eaLnBrk="1" hangingPunct="1">
              <a:buFont typeface="Wingdings" charset="2"/>
              <a:buNone/>
            </a:pPr>
            <a:r>
              <a:rPr lang="pt-PT" altLang="x-none" b="1" dirty="0">
                <a:latin typeface="Cambria Math" charset="0"/>
                <a:ea typeface="Cambria Math" charset="0"/>
                <a:cs typeface="Cambria Math" charset="0"/>
              </a:rPr>
              <a:t>6.897/1.000=</a:t>
            </a:r>
            <a:r>
              <a:rPr lang="pt-PT" altLang="x-none" b="1" dirty="0">
                <a:solidFill>
                  <a:srgbClr val="800000"/>
                </a:solidFill>
                <a:latin typeface="Cambria Math" charset="0"/>
                <a:ea typeface="Cambria Math" charset="0"/>
                <a:cs typeface="Cambria Math" charset="0"/>
              </a:rPr>
              <a:t> </a:t>
            </a:r>
            <a:r>
              <a:rPr lang="pt-PT" altLang="x-none" b="1" dirty="0">
                <a:latin typeface="Cambria Math" charset="0"/>
                <a:ea typeface="Cambria Math" charset="0"/>
                <a:cs typeface="Cambria Math" charset="0"/>
              </a:rPr>
              <a:t>6,897</a:t>
            </a:r>
          </a:p>
        </p:txBody>
      </p:sp>
    </p:spTree>
    <p:extLst>
      <p:ext uri="{BB962C8B-B14F-4D97-AF65-F5344CB8AC3E}">
        <p14:creationId xmlns:p14="http://schemas.microsoft.com/office/powerpoint/2010/main" val="1811526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69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69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69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69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69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69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69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69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6979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PT" dirty="0"/>
              <a:t>Outros rácios</a:t>
            </a:r>
          </a:p>
        </p:txBody>
      </p:sp>
      <p:sp>
        <p:nvSpPr>
          <p:cNvPr id="1290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ctr" eaLnBrk="1" hangingPunct="1">
              <a:buFont typeface="Wingdings" pitchFamily="2" charset="2"/>
              <a:buNone/>
            </a:pPr>
            <a:endParaRPr lang="pt-PT" b="1" dirty="0">
              <a:solidFill>
                <a:srgbClr val="800000"/>
              </a:solidFill>
              <a:latin typeface="Cambria Math" charset="0"/>
              <a:ea typeface="Cambria Math" charset="0"/>
              <a:cs typeface="Cambria Math" charset="0"/>
            </a:endParaRPr>
          </a:p>
          <a:p>
            <a:pPr algn="ctr" eaLnBrk="1" hangingPunct="1">
              <a:buFont typeface="Wingdings" pitchFamily="2" charset="2"/>
              <a:buNone/>
            </a:pPr>
            <a:r>
              <a:rPr lang="pt-PT" b="1" dirty="0">
                <a:solidFill>
                  <a:srgbClr val="800000"/>
                </a:solidFill>
                <a:latin typeface="Cambria Math" charset="0"/>
                <a:ea typeface="Cambria Math" charset="0"/>
                <a:cs typeface="Cambria Math" charset="0"/>
              </a:rPr>
              <a:t>n = NP/M</a:t>
            </a:r>
            <a:r>
              <a:rPr lang="pt-PT" b="1" dirty="0">
                <a:latin typeface="Cambria Math" charset="0"/>
                <a:ea typeface="Cambria Math" charset="0"/>
                <a:cs typeface="Cambria Math" charset="0"/>
              </a:rPr>
              <a:t> =</a:t>
            </a:r>
          </a:p>
          <a:p>
            <a:pPr algn="ctr" eaLnBrk="1" hangingPunct="1">
              <a:buFont typeface="Wingdings" pitchFamily="2" charset="2"/>
              <a:buNone/>
            </a:pPr>
            <a:r>
              <a:rPr lang="pt-PT" b="1" dirty="0">
                <a:latin typeface="Cambria Math" charset="0"/>
                <a:ea typeface="Cambria Math" charset="0"/>
                <a:cs typeface="Cambria Math" charset="0"/>
              </a:rPr>
              <a:t>= 345/6.897 = 5%</a:t>
            </a:r>
          </a:p>
          <a:p>
            <a:pPr algn="ctr" eaLnBrk="1" hangingPunct="1">
              <a:buFont typeface="Wingdings" pitchFamily="2" charset="2"/>
              <a:buNone/>
            </a:pPr>
            <a:endParaRPr lang="pt-PT" b="1" dirty="0">
              <a:solidFill>
                <a:srgbClr val="800000"/>
              </a:solidFill>
              <a:latin typeface="Cambria Math" charset="0"/>
              <a:ea typeface="Cambria Math" charset="0"/>
              <a:cs typeface="Cambria Math" charset="0"/>
            </a:endParaRPr>
          </a:p>
          <a:p>
            <a:pPr algn="ctr" eaLnBrk="1" hangingPunct="1">
              <a:buFont typeface="Wingdings" pitchFamily="2" charset="2"/>
              <a:buNone/>
            </a:pPr>
            <a:r>
              <a:rPr lang="pt-PT" b="1" dirty="0">
                <a:solidFill>
                  <a:srgbClr val="800000"/>
                </a:solidFill>
                <a:latin typeface="Cambria Math" charset="0"/>
                <a:ea typeface="Cambria Math" charset="0"/>
                <a:cs typeface="Cambria Math" charset="0"/>
              </a:rPr>
              <a:t>r = RB/DB </a:t>
            </a:r>
            <a:r>
              <a:rPr lang="pt-PT" b="1" dirty="0">
                <a:latin typeface="Cambria Math" charset="0"/>
                <a:ea typeface="Cambria Math" charset="0"/>
                <a:cs typeface="Cambria Math" charset="0"/>
              </a:rPr>
              <a:t>=</a:t>
            </a:r>
          </a:p>
          <a:p>
            <a:pPr algn="ctr" eaLnBrk="1" hangingPunct="1">
              <a:buFont typeface="Wingdings" pitchFamily="2" charset="2"/>
              <a:buNone/>
            </a:pPr>
            <a:r>
              <a:rPr lang="pt-PT" b="1" dirty="0">
                <a:latin typeface="Cambria Math" charset="0"/>
                <a:ea typeface="Cambria Math" charset="0"/>
                <a:cs typeface="Cambria Math" charset="0"/>
              </a:rPr>
              <a:t>655/6.552=</a:t>
            </a:r>
            <a:r>
              <a:rPr lang="pt-PT" b="1" dirty="0">
                <a:solidFill>
                  <a:srgbClr val="800000"/>
                </a:solidFill>
                <a:latin typeface="Cambria Math" charset="0"/>
                <a:ea typeface="Cambria Math" charset="0"/>
                <a:cs typeface="Cambria Math" charset="0"/>
              </a:rPr>
              <a:t> </a:t>
            </a:r>
            <a:r>
              <a:rPr lang="pt-PT" b="1" dirty="0">
                <a:latin typeface="Cambria Math" charset="0"/>
                <a:ea typeface="Cambria Math" charset="0"/>
                <a:cs typeface="Cambria Math" charset="0"/>
              </a:rPr>
              <a:t>10%</a:t>
            </a:r>
          </a:p>
        </p:txBody>
      </p:sp>
    </p:spTree>
    <p:extLst>
      <p:ext uri="{BB962C8B-B14F-4D97-AF65-F5344CB8AC3E}">
        <p14:creationId xmlns:p14="http://schemas.microsoft.com/office/powerpoint/2010/main" val="354285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90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90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90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90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90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90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90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90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9027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PT" altLang="x-none" dirty="0"/>
              <a:t>Politica monetária</a:t>
            </a:r>
          </a:p>
        </p:txBody>
      </p:sp>
      <p:sp>
        <p:nvSpPr>
          <p:cNvPr id="1310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 typeface="Wingdings" charset="2"/>
              <a:buNone/>
            </a:pPr>
            <a:endParaRPr lang="pt-PT" altLang="x-none" sz="2000" b="1" u="sng" dirty="0">
              <a:latin typeface="Cambria Math" charset="0"/>
              <a:ea typeface="Cambria Math" charset="0"/>
              <a:cs typeface="Cambria Math" charset="0"/>
            </a:endParaRPr>
          </a:p>
          <a:p>
            <a:pPr eaLnBrk="1" hangingPunct="1">
              <a:buFont typeface="Wingdings" charset="2"/>
              <a:buChar char="q"/>
            </a:pPr>
            <a:r>
              <a:rPr lang="pt-PT" altLang="x-none" sz="2000" dirty="0">
                <a:latin typeface="Cambria Math" charset="0"/>
                <a:ea typeface="Cambria Math" charset="0"/>
                <a:cs typeface="Cambria Math" charset="0"/>
              </a:rPr>
              <a:t>Temos então que a Moeda Total é dada por </a:t>
            </a:r>
          </a:p>
          <a:p>
            <a:pPr eaLnBrk="1" hangingPunct="1">
              <a:buFont typeface="Wingdings" charset="2"/>
              <a:buChar char="q"/>
            </a:pPr>
            <a:endParaRPr lang="pt-PT" altLang="x-none" sz="2000" dirty="0">
              <a:latin typeface="Cambria Math" charset="0"/>
              <a:ea typeface="Cambria Math" charset="0"/>
              <a:cs typeface="Cambria Math" charset="0"/>
            </a:endParaRPr>
          </a:p>
          <a:p>
            <a:pPr marL="0" indent="0" algn="ctr" eaLnBrk="1" hangingPunct="1">
              <a:buNone/>
            </a:pPr>
            <a:r>
              <a:rPr lang="pt-PT" altLang="x-none" sz="2000" b="1" dirty="0">
                <a:solidFill>
                  <a:srgbClr val="800000"/>
                </a:solidFill>
                <a:latin typeface="Cambria Math" charset="0"/>
                <a:ea typeface="Cambria Math" charset="0"/>
                <a:cs typeface="Cambria Math" charset="0"/>
              </a:rPr>
              <a:t>M = m x BM</a:t>
            </a:r>
          </a:p>
          <a:p>
            <a:pPr marL="0" indent="0" algn="ctr" eaLnBrk="1" hangingPunct="1">
              <a:buNone/>
            </a:pPr>
            <a:endParaRPr lang="pt-PT" altLang="x-none" sz="2000" dirty="0">
              <a:latin typeface="Cambria Math" charset="0"/>
              <a:ea typeface="Cambria Math" charset="0"/>
              <a:cs typeface="Cambria Math" charset="0"/>
            </a:endParaRPr>
          </a:p>
          <a:p>
            <a:pPr eaLnBrk="1" hangingPunct="1">
              <a:buFont typeface="Wingdings" charset="2"/>
              <a:buChar char="q"/>
            </a:pPr>
            <a:endParaRPr lang="pt-PT" altLang="x-none" sz="2000" dirty="0">
              <a:latin typeface="Cambria Math" charset="0"/>
              <a:ea typeface="Cambria Math" charset="0"/>
              <a:cs typeface="Cambria Math" charset="0"/>
            </a:endParaRPr>
          </a:p>
          <a:p>
            <a:pPr eaLnBrk="1" hangingPunct="1">
              <a:buFont typeface="Wingdings" charset="2"/>
              <a:buChar char="q"/>
            </a:pPr>
            <a:r>
              <a:rPr lang="pt-PT" altLang="x-none" sz="2000" dirty="0">
                <a:latin typeface="Cambria Math" charset="0"/>
                <a:ea typeface="Cambria Math" charset="0"/>
                <a:cs typeface="Cambria Math" charset="0"/>
              </a:rPr>
              <a:t>O Banco Central pode controlar a Moeda Total alterando:</a:t>
            </a:r>
          </a:p>
          <a:p>
            <a:pPr marL="627063" indent="-261938" eaLnBrk="1" hangingPunct="1">
              <a:buFont typeface="Wingdings" charset="2"/>
              <a:buChar char="§"/>
            </a:pPr>
            <a:endParaRPr lang="pt-PT" altLang="x-none" sz="2000" dirty="0">
              <a:latin typeface="Cambria Math" charset="0"/>
              <a:ea typeface="Cambria Math" charset="0"/>
              <a:cs typeface="Cambria Math" charset="0"/>
            </a:endParaRPr>
          </a:p>
          <a:p>
            <a:pPr marL="627063" indent="-261938" eaLnBrk="1" hangingPunct="1">
              <a:buFont typeface="Wingdings" charset="2"/>
              <a:buChar char="§"/>
            </a:pPr>
            <a:r>
              <a:rPr lang="pt-PT" altLang="x-none" sz="2000" dirty="0">
                <a:solidFill>
                  <a:srgbClr val="C00000"/>
                </a:solidFill>
                <a:latin typeface="Cambria Math" charset="0"/>
                <a:ea typeface="Cambria Math" charset="0"/>
                <a:cs typeface="Cambria Math" charset="0"/>
              </a:rPr>
              <a:t>o multiplicador</a:t>
            </a:r>
          </a:p>
          <a:p>
            <a:pPr marL="627063" indent="-261938" eaLnBrk="1" hangingPunct="1">
              <a:buFont typeface="Wingdings" charset="2"/>
              <a:buChar char="§"/>
            </a:pPr>
            <a:r>
              <a:rPr lang="pt-PT" altLang="x-none" sz="2000" dirty="0">
                <a:solidFill>
                  <a:srgbClr val="C00000"/>
                </a:solidFill>
                <a:latin typeface="Cambria Math" charset="0"/>
                <a:ea typeface="Cambria Math" charset="0"/>
                <a:cs typeface="Cambria Math" charset="0"/>
              </a:rPr>
              <a:t>a Base Monetária</a:t>
            </a:r>
            <a:endParaRPr lang="pt-PT" altLang="x-none" sz="2000" b="1" dirty="0">
              <a:solidFill>
                <a:srgbClr val="C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0058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1310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" dur="1" fill="hold"/>
                                        <p:tgtEl>
                                          <p:spTgt spid="1310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7" dur="1" fill="hold"/>
                                        <p:tgtEl>
                                          <p:spTgt spid="1310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7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2" dur="1" fill="hold"/>
                                        <p:tgtEl>
                                          <p:spTgt spid="13107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7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7" dur="1" fill="hold"/>
                                        <p:tgtEl>
                                          <p:spTgt spid="13107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1075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PT" altLang="x-none"/>
              <a:t>Fontes de emissão</a:t>
            </a:r>
          </a:p>
        </p:txBody>
      </p:sp>
      <p:sp>
        <p:nvSpPr>
          <p:cNvPr id="1310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 typeface="Wingdings" charset="2"/>
              <a:buNone/>
            </a:pPr>
            <a:endParaRPr lang="pt-PT" altLang="x-none" sz="3200" b="1" u="sng" dirty="0"/>
          </a:p>
          <a:p>
            <a:pPr eaLnBrk="1" hangingPunct="1">
              <a:buFont typeface="Wingdings" charset="2"/>
              <a:buChar char="q"/>
            </a:pPr>
            <a:r>
              <a:rPr lang="pt-PT" altLang="x-none" sz="2000" dirty="0">
                <a:latin typeface="Cambria Math" charset="0"/>
                <a:ea typeface="Cambria Math" charset="0"/>
                <a:cs typeface="Cambria Math" charset="0"/>
              </a:rPr>
              <a:t>O controle da Base Monetária faz-se através das 3 Fontes de Emissão que referimos anteriormente:</a:t>
            </a:r>
          </a:p>
          <a:p>
            <a:pPr eaLnBrk="1" hangingPunct="1">
              <a:buFont typeface="Wingdings" charset="2"/>
              <a:buChar char="q"/>
            </a:pPr>
            <a:endParaRPr lang="pt-PT" altLang="x-none" sz="2000" dirty="0">
              <a:latin typeface="Cambria Math" charset="0"/>
              <a:ea typeface="Cambria Math" charset="0"/>
              <a:cs typeface="Cambria Math" charset="0"/>
            </a:endParaRPr>
          </a:p>
          <a:p>
            <a:pPr marL="708025" eaLnBrk="1" hangingPunct="1">
              <a:buFont typeface="Wingdings" charset="2"/>
              <a:buChar char="§"/>
            </a:pPr>
            <a:r>
              <a:rPr lang="pt-PT" altLang="x-none" sz="2000" b="1" dirty="0">
                <a:solidFill>
                  <a:schemeClr val="accent5">
                    <a:lumMod val="50000"/>
                  </a:schemeClr>
                </a:solidFill>
                <a:latin typeface="Cambria Math" charset="0"/>
                <a:ea typeface="Cambria Math" charset="0"/>
                <a:cs typeface="Cambria Math" charset="0"/>
              </a:rPr>
              <a:t>Reservas em ouro e divisas</a:t>
            </a:r>
          </a:p>
          <a:p>
            <a:pPr marL="708025" eaLnBrk="1" hangingPunct="1">
              <a:buFont typeface="Wingdings" charset="2"/>
              <a:buChar char="§"/>
            </a:pPr>
            <a:endParaRPr lang="pt-PT" altLang="x-none" sz="2000" b="1" dirty="0">
              <a:solidFill>
                <a:schemeClr val="accent5">
                  <a:lumMod val="50000"/>
                </a:schemeClr>
              </a:solidFill>
              <a:latin typeface="Cambria Math" charset="0"/>
              <a:ea typeface="Cambria Math" charset="0"/>
              <a:cs typeface="Cambria Math" charset="0"/>
            </a:endParaRPr>
          </a:p>
          <a:p>
            <a:pPr marL="708025" eaLnBrk="1" hangingPunct="1">
              <a:buFont typeface="Wingdings" charset="2"/>
              <a:buChar char="§"/>
            </a:pPr>
            <a:r>
              <a:rPr lang="pt-PT" altLang="x-none" sz="2000" b="1" dirty="0">
                <a:solidFill>
                  <a:schemeClr val="accent5">
                    <a:lumMod val="50000"/>
                  </a:schemeClr>
                </a:solidFill>
                <a:latin typeface="Cambria Math" charset="0"/>
                <a:ea typeface="Cambria Math" charset="0"/>
                <a:cs typeface="Cambria Math" charset="0"/>
              </a:rPr>
              <a:t>Crédito ao Estado</a:t>
            </a:r>
          </a:p>
          <a:p>
            <a:pPr marL="708025" eaLnBrk="1" hangingPunct="1">
              <a:buFont typeface="Wingdings" charset="2"/>
              <a:buChar char="§"/>
            </a:pPr>
            <a:endParaRPr lang="pt-PT" altLang="x-none" sz="2000" b="1" dirty="0">
              <a:solidFill>
                <a:schemeClr val="accent5">
                  <a:lumMod val="50000"/>
                </a:schemeClr>
              </a:solidFill>
              <a:latin typeface="Cambria Math" charset="0"/>
              <a:ea typeface="Cambria Math" charset="0"/>
              <a:cs typeface="Cambria Math" charset="0"/>
            </a:endParaRPr>
          </a:p>
          <a:p>
            <a:pPr marL="708025" eaLnBrk="1" hangingPunct="1">
              <a:buFont typeface="Wingdings" charset="2"/>
              <a:buChar char="§"/>
            </a:pPr>
            <a:r>
              <a:rPr lang="pt-PT" altLang="x-none" sz="2000" b="1" dirty="0">
                <a:solidFill>
                  <a:schemeClr val="accent5">
                    <a:lumMod val="50000"/>
                  </a:schemeClr>
                </a:solidFill>
                <a:latin typeface="Cambria Math" charset="0"/>
                <a:ea typeface="Cambria Math" charset="0"/>
                <a:cs typeface="Cambria Math" charset="0"/>
              </a:rPr>
              <a:t>Empréstimos aos Bancos Comerciais</a:t>
            </a:r>
          </a:p>
        </p:txBody>
      </p:sp>
    </p:spTree>
    <p:extLst>
      <p:ext uri="{BB962C8B-B14F-4D97-AF65-F5344CB8AC3E}">
        <p14:creationId xmlns:p14="http://schemas.microsoft.com/office/powerpoint/2010/main" val="967642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1310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" dur="1" fill="hold"/>
                                        <p:tgtEl>
                                          <p:spTgt spid="1310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7" dur="1" fill="hold"/>
                                        <p:tgtEl>
                                          <p:spTgt spid="1310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2" dur="1" fill="hold"/>
                                        <p:tgtEl>
                                          <p:spTgt spid="1310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1075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6" name="Rectangle 8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274638"/>
            <a:ext cx="8075240" cy="1066130"/>
          </a:xfrm>
        </p:spPr>
        <p:txBody>
          <a:bodyPr/>
          <a:lstStyle/>
          <a:p>
            <a:r>
              <a:rPr lang="pt-PT" dirty="0"/>
              <a:t>História da Moeda </a:t>
            </a:r>
            <a:r>
              <a:rPr lang="pt-PT" sz="3600" dirty="0"/>
              <a:t>– moeda metálica</a:t>
            </a:r>
          </a:p>
        </p:txBody>
      </p:sp>
      <p:sp>
        <p:nvSpPr>
          <p:cNvPr id="18437" name="Rectangle 9"/>
          <p:cNvSpPr>
            <a:spLocks noGrp="1" noChangeArrowheads="1"/>
          </p:cNvSpPr>
          <p:nvPr>
            <p:ph type="body" idx="4294967295"/>
          </p:nvPr>
        </p:nvSpPr>
        <p:spPr>
          <a:xfrm>
            <a:off x="481473" y="1622008"/>
            <a:ext cx="8050967" cy="5126038"/>
          </a:xfrm>
        </p:spPr>
        <p:txBody>
          <a:bodyPr/>
          <a:lstStyle/>
          <a:p>
            <a:pPr algn="just" eaLnBrk="1" hangingPunct="1"/>
            <a:r>
              <a:rPr lang="pt-PT" sz="2000" dirty="0">
                <a:latin typeface="Cambria Math" charset="0"/>
                <a:ea typeface="Cambria Math" charset="0"/>
                <a:cs typeface="Cambria Math" charset="0"/>
              </a:rPr>
              <a:t>A solução foi encontrar uma mercadoria que intermediasse estas trocas.</a:t>
            </a:r>
          </a:p>
          <a:p>
            <a:pPr algn="just" eaLnBrk="1" hangingPunct="1"/>
            <a:endParaRPr lang="pt-PT" sz="2000" dirty="0">
              <a:latin typeface="Cambria Math" charset="0"/>
              <a:ea typeface="Cambria Math" charset="0"/>
              <a:cs typeface="Cambria Math" charset="0"/>
            </a:endParaRPr>
          </a:p>
          <a:p>
            <a:pPr algn="just" eaLnBrk="1" hangingPunct="1"/>
            <a:r>
              <a:rPr lang="pt-PT" sz="2000" dirty="0">
                <a:latin typeface="Cambria Math" charset="0"/>
                <a:ea typeface="Cambria Math" charset="0"/>
                <a:cs typeface="Cambria Math" charset="0"/>
              </a:rPr>
              <a:t>Uma mercadoria que toda a gente precise e aceite receber, de forma que possamos trocar a ovelha por essa mercadoria e depois trocar a mercadoria pelo peixe que precisarmos.</a:t>
            </a:r>
          </a:p>
          <a:p>
            <a:pPr algn="just" eaLnBrk="1" hangingPunct="1"/>
            <a:endParaRPr lang="pt-PT" sz="2000" dirty="0">
              <a:latin typeface="Cambria Math" charset="0"/>
              <a:ea typeface="Cambria Math" charset="0"/>
              <a:cs typeface="Cambria Math" charset="0"/>
            </a:endParaRPr>
          </a:p>
          <a:p>
            <a:pPr algn="just" eaLnBrk="1" hangingPunct="1"/>
            <a:r>
              <a:rPr lang="pt-PT" sz="2000" dirty="0">
                <a:latin typeface="Cambria Math" charset="0"/>
                <a:ea typeface="Cambria Math" charset="0"/>
                <a:cs typeface="Cambria Math" charset="0"/>
              </a:rPr>
              <a:t>Mas essa mercadoria não deve ser peixe, nem ovelhas, porque: </a:t>
            </a:r>
          </a:p>
          <a:p>
            <a:pPr eaLnBrk="1" hangingPunct="1">
              <a:buFontTx/>
              <a:buNone/>
            </a:pPr>
            <a:endParaRPr lang="pt-PT" sz="2000" dirty="0">
              <a:latin typeface="Cambria Math" charset="0"/>
              <a:ea typeface="Cambria Math" charset="0"/>
              <a:cs typeface="Cambria Math" charset="0"/>
            </a:endParaRPr>
          </a:p>
          <a:p>
            <a:pPr marL="588963" lvl="1" indent="-276225" eaLnBrk="1" hangingPunct="1">
              <a:buFont typeface="Wingdings" charset="2"/>
              <a:buChar char="§"/>
            </a:pPr>
            <a:r>
              <a:rPr lang="pt-PT" sz="1800" dirty="0">
                <a:solidFill>
                  <a:srgbClr val="002060"/>
                </a:solidFill>
                <a:latin typeface="Cambria Math" charset="0"/>
                <a:ea typeface="Cambria Math" charset="0"/>
                <a:cs typeface="Cambria Math" charset="0"/>
              </a:rPr>
              <a:t>Nem todos gostamos de peixe.</a:t>
            </a:r>
          </a:p>
          <a:p>
            <a:pPr marL="588963" lvl="1" indent="-276225" eaLnBrk="1" hangingPunct="1">
              <a:buFont typeface="Wingdings" charset="2"/>
              <a:buChar char="§"/>
            </a:pPr>
            <a:r>
              <a:rPr lang="pt-PT" sz="1800" dirty="0">
                <a:solidFill>
                  <a:srgbClr val="002060"/>
                </a:solidFill>
                <a:latin typeface="Cambria Math" charset="0"/>
                <a:ea typeface="Cambria Math" charset="0"/>
                <a:cs typeface="Cambria Math" charset="0"/>
              </a:rPr>
              <a:t>O peixe estraga-se depressa </a:t>
            </a:r>
          </a:p>
          <a:p>
            <a:pPr marL="588963" lvl="1" indent="-276225" eaLnBrk="1" hangingPunct="1">
              <a:buFont typeface="Wingdings" charset="2"/>
              <a:buChar char="§"/>
            </a:pPr>
            <a:r>
              <a:rPr lang="pt-PT" sz="1800" dirty="0">
                <a:solidFill>
                  <a:srgbClr val="002060"/>
                </a:solidFill>
                <a:latin typeface="Cambria Math" charset="0"/>
                <a:ea typeface="Cambria Math" charset="0"/>
                <a:cs typeface="Cambria Math" charset="0"/>
              </a:rPr>
              <a:t>As ovelhas não são fáceis de dividir e exigem manutenção</a:t>
            </a:r>
          </a:p>
          <a:p>
            <a:pPr marL="588963" lvl="1" indent="-276225" eaLnBrk="1" hangingPunct="1">
              <a:buFont typeface="Wingdings" charset="2"/>
              <a:buChar char="§"/>
            </a:pPr>
            <a:r>
              <a:rPr lang="pt-PT" sz="1800" dirty="0">
                <a:solidFill>
                  <a:srgbClr val="002060"/>
                </a:solidFill>
                <a:latin typeface="Cambria Math" charset="0"/>
                <a:ea typeface="Cambria Math" charset="0"/>
                <a:cs typeface="Cambria Math" charset="0"/>
              </a:rPr>
              <a:t>Nem todos os peixes (ou ovelhas)valem o mesmo</a:t>
            </a:r>
            <a:endParaRPr lang="pt-PT" sz="2000" dirty="0">
              <a:latin typeface="Cambria Math" charset="0"/>
              <a:ea typeface="Cambria Math" charset="0"/>
              <a:cs typeface="Cambria Math" charset="0"/>
            </a:endParaRPr>
          </a:p>
          <a:p>
            <a:pPr algn="just" eaLnBrk="1" hangingPunct="1">
              <a:lnSpc>
                <a:spcPct val="90000"/>
              </a:lnSpc>
            </a:pPr>
            <a:endParaRPr lang="pt-PT" sz="2000" dirty="0">
              <a:latin typeface="Cambria Math" charset="0"/>
              <a:ea typeface="Cambria Math" charset="0"/>
              <a:cs typeface="Cambria Math" charset="0"/>
            </a:endParaRPr>
          </a:p>
          <a:p>
            <a:pPr algn="just" eaLnBrk="1" hangingPunct="1">
              <a:lnSpc>
                <a:spcPct val="90000"/>
              </a:lnSpc>
            </a:pPr>
            <a:endParaRPr lang="pt-PT" sz="2000" dirty="0">
              <a:latin typeface="Cambria Math" charset="0"/>
              <a:ea typeface="Cambria Math" charset="0"/>
              <a:cs typeface="Cambria Math" charset="0"/>
            </a:endParaRPr>
          </a:p>
          <a:p>
            <a:pPr algn="just" eaLnBrk="1" hangingPunct="1">
              <a:lnSpc>
                <a:spcPct val="90000"/>
              </a:lnSpc>
            </a:pPr>
            <a:endParaRPr lang="pt-PT" sz="1800" dirty="0">
              <a:solidFill>
                <a:srgbClr val="00206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3951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84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84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84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84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84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84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1843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843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1843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843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1843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843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1843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1843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7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1" name="Rectangle 8"/>
          <p:cNvSpPr>
            <a:spLocks noGrp="1" noChangeArrowheads="1"/>
          </p:cNvSpPr>
          <p:nvPr>
            <p:ph type="title" idx="4294967295"/>
          </p:nvPr>
        </p:nvSpPr>
        <p:spPr>
          <a:xfrm>
            <a:off x="467544" y="476672"/>
            <a:ext cx="8111306" cy="777999"/>
          </a:xfrm>
        </p:spPr>
        <p:txBody>
          <a:bodyPr/>
          <a:lstStyle/>
          <a:p>
            <a:r>
              <a:rPr lang="pt-PT" altLang="x-none" dirty="0"/>
              <a:t>Instrumentos de Política Monetária</a:t>
            </a:r>
          </a:p>
        </p:txBody>
      </p:sp>
      <p:sp>
        <p:nvSpPr>
          <p:cNvPr id="3" name="Rectangle 9"/>
          <p:cNvSpPr>
            <a:spLocks noGrp="1" noChangeArrowheads="1"/>
          </p:cNvSpPr>
          <p:nvPr>
            <p:ph type="body" idx="4294967295"/>
          </p:nvPr>
        </p:nvSpPr>
        <p:spPr>
          <a:xfrm>
            <a:off x="179388" y="1557338"/>
            <a:ext cx="8569325" cy="5472112"/>
          </a:xfrm>
        </p:spPr>
        <p:txBody>
          <a:bodyPr/>
          <a:lstStyle/>
          <a:p>
            <a:pPr marL="444500" indent="-301625" eaLnBrk="1" hangingPunct="1">
              <a:lnSpc>
                <a:spcPct val="80000"/>
              </a:lnSpc>
              <a:buFont typeface="Wingdings" charset="2"/>
              <a:buChar char="q"/>
              <a:defRPr/>
            </a:pPr>
            <a:endParaRPr lang="pt-PT" sz="1800" dirty="0">
              <a:latin typeface="Times New Roman" pitchFamily="18" charset="0"/>
              <a:cs typeface="Times New Roman" pitchFamily="18" charset="0"/>
            </a:endParaRPr>
          </a:p>
          <a:p>
            <a:pPr marL="444500" indent="-301625" eaLnBrk="1" hangingPunct="1">
              <a:buFont typeface="Wingdings" charset="2"/>
              <a:buChar char="q"/>
              <a:defRPr/>
            </a:pPr>
            <a:r>
              <a:rPr lang="pt-PT" sz="2000" dirty="0">
                <a:latin typeface="Cambria Math" charset="0"/>
                <a:ea typeface="Cambria Math" charset="0"/>
                <a:cs typeface="Cambria Math" charset="0"/>
              </a:rPr>
              <a:t>A autoridade monetária pode intervir através de vários instrumentos na oferta de moeda, uns afetando a dimensão da base monetária, outros os efeitos do multiplicador</a:t>
            </a:r>
          </a:p>
          <a:p>
            <a:pPr eaLnBrk="1" hangingPunct="1">
              <a:buFont typeface="Wingdings" pitchFamily="2" charset="2"/>
              <a:buChar char="p"/>
              <a:defRPr/>
            </a:pPr>
            <a:endParaRPr lang="pt-PT" sz="2000" dirty="0">
              <a:latin typeface="Cambria Math" charset="0"/>
              <a:ea typeface="Cambria Math" charset="0"/>
              <a:cs typeface="Cambria Math" charset="0"/>
            </a:endParaRPr>
          </a:p>
          <a:p>
            <a:pPr marL="666750" lvl="1" indent="-209550" eaLnBrk="1" hangingPunct="1">
              <a:buFont typeface="Wingdings" pitchFamily="2" charset="2"/>
              <a:buChar char="n"/>
              <a:defRPr/>
            </a:pPr>
            <a:r>
              <a:rPr lang="pt-PT" sz="2000" b="1" i="1" dirty="0">
                <a:solidFill>
                  <a:srgbClr val="0099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ambria Math" charset="0"/>
                <a:ea typeface="Cambria Math" charset="0"/>
                <a:cs typeface="Cambria Math" charset="0"/>
              </a:rPr>
              <a:t>Operações de Open </a:t>
            </a:r>
            <a:r>
              <a:rPr lang="pt-PT" sz="2000" b="1" i="1" dirty="0" err="1">
                <a:solidFill>
                  <a:srgbClr val="0099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ambria Math" charset="0"/>
                <a:ea typeface="Cambria Math" charset="0"/>
                <a:cs typeface="Cambria Math" charset="0"/>
              </a:rPr>
              <a:t>Market</a:t>
            </a:r>
            <a:r>
              <a:rPr lang="pt-PT" sz="2000" dirty="0">
                <a:solidFill>
                  <a:srgbClr val="009900"/>
                </a:solidFill>
                <a:latin typeface="Cambria Math" charset="0"/>
                <a:ea typeface="Cambria Math" charset="0"/>
                <a:cs typeface="Cambria Math" charset="0"/>
              </a:rPr>
              <a:t> </a:t>
            </a:r>
            <a:br>
              <a:rPr lang="pt-PT" sz="2000" dirty="0">
                <a:latin typeface="Cambria Math" charset="0"/>
                <a:ea typeface="Cambria Math" charset="0"/>
                <a:cs typeface="Cambria Math" charset="0"/>
              </a:rPr>
            </a:br>
            <a:endParaRPr lang="pt-PT" sz="2000" dirty="0">
              <a:latin typeface="Cambria Math" charset="0"/>
              <a:ea typeface="Cambria Math" charset="0"/>
              <a:cs typeface="Cambria Math" charset="0"/>
            </a:endParaRPr>
          </a:p>
          <a:p>
            <a:pPr marL="666750" lvl="1" indent="-209550" eaLnBrk="1" hangingPunct="1">
              <a:buFont typeface="Wingdings" pitchFamily="2" charset="2"/>
              <a:buChar char="n"/>
              <a:defRPr/>
            </a:pPr>
            <a:r>
              <a:rPr lang="pt-PT" sz="2000" b="1" i="1" dirty="0">
                <a:solidFill>
                  <a:srgbClr val="0099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ambria Math" charset="0"/>
                <a:ea typeface="Cambria Math" charset="0"/>
                <a:cs typeface="Cambria Math" charset="0"/>
              </a:rPr>
              <a:t>Política de Redesconto</a:t>
            </a:r>
          </a:p>
          <a:p>
            <a:pPr marL="666750" lvl="1" indent="-209550" eaLnBrk="1" hangingPunct="1">
              <a:buFont typeface="Wingdings" pitchFamily="2" charset="2"/>
              <a:buChar char="n"/>
              <a:defRPr/>
            </a:pPr>
            <a:endParaRPr lang="pt-PT" sz="2000" dirty="0">
              <a:latin typeface="Cambria Math" charset="0"/>
              <a:ea typeface="Cambria Math" charset="0"/>
              <a:cs typeface="Cambria Math" charset="0"/>
            </a:endParaRPr>
          </a:p>
          <a:p>
            <a:pPr marL="666750" lvl="1" indent="-209550" eaLnBrk="1" hangingPunct="1">
              <a:buFont typeface="Wingdings" pitchFamily="2" charset="2"/>
              <a:buChar char="n"/>
              <a:defRPr/>
            </a:pPr>
            <a:r>
              <a:rPr lang="pt-PT" sz="2000" b="1" i="1" dirty="0">
                <a:solidFill>
                  <a:srgbClr val="6699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ambria Math" charset="0"/>
                <a:ea typeface="Cambria Math" charset="0"/>
                <a:cs typeface="Cambria Math" charset="0"/>
              </a:rPr>
              <a:t>T</a:t>
            </a:r>
            <a:r>
              <a:rPr lang="pt-PT" sz="2000" b="1" i="1" dirty="0">
                <a:solidFill>
                  <a:srgbClr val="0099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ambria Math" charset="0"/>
                <a:ea typeface="Cambria Math" charset="0"/>
                <a:cs typeface="Cambria Math" charset="0"/>
              </a:rPr>
              <a:t>axa de Reserva Obrigatória</a:t>
            </a:r>
            <a:endParaRPr lang="pt-PT" sz="2000" dirty="0">
              <a:latin typeface="Cambria Math" charset="0"/>
              <a:ea typeface="Cambria Math" charset="0"/>
              <a:cs typeface="Cambria Math" charset="0"/>
            </a:endParaRPr>
          </a:p>
          <a:p>
            <a:pPr marL="666750" lvl="1" indent="-209550" eaLnBrk="1" hangingPunct="1">
              <a:buFont typeface="Wingdings" pitchFamily="2" charset="2"/>
              <a:buChar char="n"/>
              <a:defRPr/>
            </a:pPr>
            <a:endParaRPr lang="pt-PT" sz="2000" dirty="0">
              <a:latin typeface="Cambria Math" charset="0"/>
              <a:ea typeface="Cambria Math" charset="0"/>
              <a:cs typeface="Cambria Math" charset="0"/>
            </a:endParaRPr>
          </a:p>
          <a:p>
            <a:pPr marL="666750" lvl="1" indent="-209550" eaLnBrk="1" hangingPunct="1">
              <a:buFont typeface="Wingdings" pitchFamily="2" charset="2"/>
              <a:buChar char="n"/>
              <a:defRPr/>
            </a:pPr>
            <a:r>
              <a:rPr lang="pt-PT" sz="2000" b="1" i="1" dirty="0">
                <a:solidFill>
                  <a:srgbClr val="6699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ambria Math" charset="0"/>
                <a:ea typeface="Cambria Math" charset="0"/>
                <a:cs typeface="Cambria Math" charset="0"/>
              </a:rPr>
              <a:t>Rácios de capital</a:t>
            </a:r>
            <a:endParaRPr lang="pt-PT" sz="2000" dirty="0">
              <a:latin typeface="Cambria Math" charset="0"/>
              <a:ea typeface="Cambria Math" charset="0"/>
              <a:cs typeface="Cambria Math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887698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5" name="Rectangle 8"/>
          <p:cNvSpPr>
            <a:spLocks noGrp="1" noChangeArrowheads="1"/>
          </p:cNvSpPr>
          <p:nvPr>
            <p:ph type="title" idx="4294967295"/>
          </p:nvPr>
        </p:nvSpPr>
        <p:spPr>
          <a:xfrm>
            <a:off x="323528" y="548680"/>
            <a:ext cx="8229600" cy="777999"/>
          </a:xfrm>
        </p:spPr>
        <p:txBody>
          <a:bodyPr/>
          <a:lstStyle/>
          <a:p>
            <a:r>
              <a:rPr lang="pt-PT" altLang="x-none" dirty="0"/>
              <a:t>Instrumentos de Política Monetária</a:t>
            </a:r>
          </a:p>
        </p:txBody>
      </p:sp>
      <p:sp>
        <p:nvSpPr>
          <p:cNvPr id="3" name="Rectangle 9"/>
          <p:cNvSpPr>
            <a:spLocks noGrp="1" noChangeArrowheads="1"/>
          </p:cNvSpPr>
          <p:nvPr>
            <p:ph type="body" idx="4294967295"/>
          </p:nvPr>
        </p:nvSpPr>
        <p:spPr>
          <a:xfrm>
            <a:off x="519113" y="1557338"/>
            <a:ext cx="8229600" cy="4929187"/>
          </a:xfrm>
        </p:spPr>
        <p:txBody>
          <a:bodyPr/>
          <a:lstStyle/>
          <a:p>
            <a:pPr marL="0" indent="0" algn="just">
              <a:lnSpc>
                <a:spcPct val="90000"/>
              </a:lnSpc>
              <a:buFontTx/>
              <a:buNone/>
              <a:defRPr/>
            </a:pPr>
            <a:endParaRPr lang="pt-PT" sz="2000" dirty="0">
              <a:latin typeface="Cambria Math" charset="0"/>
              <a:ea typeface="Cambria Math" charset="0"/>
              <a:cs typeface="Cambria Math" charset="0"/>
            </a:endParaRPr>
          </a:p>
          <a:p>
            <a:pPr algn="just">
              <a:buFont typeface="Wingdings" charset="2"/>
              <a:buChar char="q"/>
              <a:defRPr/>
            </a:pPr>
            <a:r>
              <a:rPr lang="pt-PT" sz="2000" dirty="0">
                <a:latin typeface="Cambria Math" charset="0"/>
                <a:ea typeface="Cambria Math" charset="0"/>
                <a:cs typeface="Cambria Math" charset="0"/>
              </a:rPr>
              <a:t>Dois outros instrumentos possíveis mas menos comuns:</a:t>
            </a:r>
          </a:p>
          <a:p>
            <a:pPr marL="0" indent="0" algn="just">
              <a:buFontTx/>
              <a:buNone/>
              <a:defRPr/>
            </a:pPr>
            <a:endParaRPr lang="pt-PT" sz="2000" dirty="0">
              <a:latin typeface="Cambria Math" charset="0"/>
              <a:ea typeface="Cambria Math" charset="0"/>
              <a:cs typeface="Cambria Math" charset="0"/>
            </a:endParaRPr>
          </a:p>
          <a:p>
            <a:pPr lvl="1" algn="just" eaLnBrk="1" hangingPunct="1">
              <a:buFont typeface="Wingdings" charset="2"/>
              <a:buChar char="§"/>
              <a:defRPr/>
            </a:pPr>
            <a:r>
              <a:rPr lang="pt-PT" sz="1800" dirty="0">
                <a:latin typeface="Cambria Math" charset="0"/>
                <a:ea typeface="Cambria Math" charset="0"/>
                <a:cs typeface="Cambria Math" charset="0"/>
              </a:rPr>
              <a:t>Uma forma, bastante drástica, é atuar através de </a:t>
            </a:r>
            <a:r>
              <a:rPr lang="pt-PT" sz="1800" b="1" dirty="0">
                <a:solidFill>
                  <a:srgbClr val="6699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ambria Math" charset="0"/>
                <a:ea typeface="Cambria Math" charset="0"/>
                <a:cs typeface="Cambria Math" charset="0"/>
              </a:rPr>
              <a:t>imposição de limites ao crédito</a:t>
            </a:r>
            <a:r>
              <a:rPr lang="pt-PT" sz="1800" dirty="0">
                <a:latin typeface="Cambria Math" charset="0"/>
                <a:ea typeface="Cambria Math" charset="0"/>
                <a:cs typeface="Cambria Math" charset="0"/>
              </a:rPr>
              <a:t> acordado pelos bancos do sistema. Imposta usualmente quando se pensa que há excesso de oferta de moeda</a:t>
            </a:r>
          </a:p>
          <a:p>
            <a:pPr lvl="1" algn="just" eaLnBrk="1" hangingPunct="1">
              <a:buFont typeface="Wingdings" charset="2"/>
              <a:buChar char="§"/>
              <a:defRPr/>
            </a:pPr>
            <a:endParaRPr lang="pt-PT" sz="1800" dirty="0">
              <a:latin typeface="Cambria Math" charset="0"/>
              <a:ea typeface="Cambria Math" charset="0"/>
              <a:cs typeface="Cambria Math" charset="0"/>
            </a:endParaRPr>
          </a:p>
          <a:p>
            <a:pPr lvl="1" algn="just" eaLnBrk="1" hangingPunct="1">
              <a:buFont typeface="Wingdings" charset="2"/>
              <a:buChar char="§"/>
              <a:defRPr/>
            </a:pPr>
            <a:r>
              <a:rPr lang="pt-PT" sz="1800" dirty="0">
                <a:latin typeface="Cambria Math" charset="0"/>
                <a:ea typeface="Cambria Math" charset="0"/>
                <a:cs typeface="Cambria Math" charset="0"/>
              </a:rPr>
              <a:t>Finalmente, se o mercado financeiro é regulamentado administrativamente, o Estado fixa </a:t>
            </a:r>
            <a:r>
              <a:rPr lang="pt-PT" sz="1800" b="1" dirty="0">
                <a:latin typeface="Cambria Math" charset="0"/>
                <a:ea typeface="Cambria Math" charset="0"/>
                <a:cs typeface="Cambria Math" charset="0"/>
              </a:rPr>
              <a:t>a </a:t>
            </a:r>
            <a:r>
              <a:rPr lang="pt-PT" sz="1800" b="1" dirty="0">
                <a:solidFill>
                  <a:srgbClr val="6699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ambria Math" charset="0"/>
                <a:ea typeface="Cambria Math" charset="0"/>
                <a:cs typeface="Cambria Math" charset="0"/>
              </a:rPr>
              <a:t>taxa de juro</a:t>
            </a:r>
            <a:r>
              <a:rPr lang="pt-PT" sz="1800" dirty="0">
                <a:latin typeface="Cambria Math" charset="0"/>
                <a:ea typeface="Cambria Math" charset="0"/>
                <a:cs typeface="Cambria Math" charset="0"/>
              </a:rPr>
              <a:t>, e influencia assim a oferta e a procura de moeda</a:t>
            </a:r>
          </a:p>
          <a:p>
            <a:pPr lvl="1" algn="just" eaLnBrk="1" hangingPunct="1">
              <a:buFont typeface="Wingdings" pitchFamily="2" charset="2"/>
              <a:buChar char="n"/>
              <a:defRPr/>
            </a:pPr>
            <a:endParaRPr lang="pt-PT" sz="2000" dirty="0">
              <a:latin typeface="Cambria Math" charset="0"/>
              <a:ea typeface="Cambria Math" charset="0"/>
              <a:cs typeface="Cambria Math" charset="0"/>
            </a:endParaRPr>
          </a:p>
          <a:p>
            <a:pPr lvl="1" algn="just" eaLnBrk="1" hangingPunct="1">
              <a:buFont typeface="Wingdings" pitchFamily="2" charset="2"/>
              <a:buNone/>
              <a:defRPr/>
            </a:pPr>
            <a:r>
              <a:rPr lang="pt-PT" sz="2000" dirty="0">
                <a:latin typeface="Cambria Math" charset="0"/>
                <a:ea typeface="Cambria Math" charset="0"/>
                <a:cs typeface="Cambria Math" charset="0"/>
              </a:rPr>
              <a:t>	Estas duas últimas formas de intervenção são secundárias, a última não existe num mercado financeiro de livre concorrência!</a:t>
            </a:r>
          </a:p>
          <a:p>
            <a:pPr marL="0" indent="0" algn="just">
              <a:lnSpc>
                <a:spcPct val="90000"/>
              </a:lnSpc>
              <a:buFontTx/>
              <a:buNone/>
              <a:defRPr/>
            </a:pPr>
            <a:endParaRPr lang="pt-PT" dirty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312631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44488"/>
            <a:ext cx="8229600" cy="1139825"/>
          </a:xfrm>
        </p:spPr>
        <p:txBody>
          <a:bodyPr/>
          <a:lstStyle/>
          <a:p>
            <a:pPr eaLnBrk="1" hangingPunct="1"/>
            <a:r>
              <a:rPr lang="pt-PT"/>
              <a:t>Taxa de reserva legal</a:t>
            </a:r>
          </a:p>
        </p:txBody>
      </p:sp>
      <p:sp>
        <p:nvSpPr>
          <p:cNvPr id="134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484784"/>
            <a:ext cx="8229600" cy="4896544"/>
          </a:xfrm>
        </p:spPr>
        <p:txBody>
          <a:bodyPr/>
          <a:lstStyle/>
          <a:p>
            <a:pPr algn="ctr" eaLnBrk="1" hangingPunct="1">
              <a:buFont typeface="Wingdings" pitchFamily="2" charset="2"/>
              <a:buNone/>
            </a:pPr>
            <a:r>
              <a:rPr lang="pt-PT" sz="2000" b="1" dirty="0">
                <a:solidFill>
                  <a:srgbClr val="800000"/>
                </a:solidFill>
                <a:latin typeface="Cambria Math" charset="0"/>
                <a:ea typeface="Cambria Math" charset="0"/>
                <a:cs typeface="Cambria Math" charset="0"/>
              </a:rPr>
              <a:t>m = 1 /(</a:t>
            </a:r>
            <a:r>
              <a:rPr lang="pt-PT" sz="2000" b="1" dirty="0" err="1">
                <a:solidFill>
                  <a:srgbClr val="800000"/>
                </a:solidFill>
                <a:latin typeface="Cambria Math" charset="0"/>
                <a:ea typeface="Cambria Math" charset="0"/>
                <a:cs typeface="Cambria Math" charset="0"/>
              </a:rPr>
              <a:t>r+n-rn</a:t>
            </a:r>
            <a:r>
              <a:rPr lang="pt-PT" sz="2000" b="1" dirty="0">
                <a:solidFill>
                  <a:srgbClr val="800000"/>
                </a:solidFill>
                <a:latin typeface="Cambria Math" charset="0"/>
                <a:ea typeface="Cambria Math" charset="0"/>
                <a:cs typeface="Cambria Math" charset="0"/>
              </a:rPr>
              <a:t>)</a:t>
            </a:r>
            <a:endParaRPr lang="pt-PT" sz="2000" b="1" dirty="0">
              <a:latin typeface="Cambria Math" charset="0"/>
              <a:ea typeface="Cambria Math" charset="0"/>
              <a:cs typeface="Cambria Math" charset="0"/>
            </a:endParaRPr>
          </a:p>
          <a:p>
            <a:pPr eaLnBrk="1" hangingPunct="1">
              <a:buFont typeface="Wingdings" pitchFamily="2" charset="2"/>
              <a:buNone/>
            </a:pPr>
            <a:endParaRPr lang="pt-PT" sz="2000" dirty="0">
              <a:latin typeface="Cambria Math" charset="0"/>
              <a:ea typeface="Cambria Math" charset="0"/>
              <a:cs typeface="Cambria Math" charset="0"/>
            </a:endParaRPr>
          </a:p>
          <a:p>
            <a:pPr eaLnBrk="1" hangingPunct="1">
              <a:buFont typeface="Wingdings" pitchFamily="2" charset="2"/>
              <a:buChar char="q"/>
            </a:pPr>
            <a:r>
              <a:rPr lang="pt-PT" sz="2000" dirty="0">
                <a:latin typeface="Cambria Math" charset="0"/>
                <a:ea typeface="Cambria Math" charset="0"/>
                <a:cs typeface="Cambria Math" charset="0"/>
              </a:rPr>
              <a:t>Aumentando a taxa de reserva diminui o multiplicador e a moeda em circulação</a:t>
            </a:r>
          </a:p>
          <a:p>
            <a:pPr eaLnBrk="1" hangingPunct="1">
              <a:buFont typeface="Wingdings" pitchFamily="2" charset="2"/>
              <a:buChar char="q"/>
            </a:pPr>
            <a:endParaRPr lang="pt-PT" sz="2000" dirty="0">
              <a:latin typeface="Cambria Math" charset="0"/>
              <a:ea typeface="Cambria Math" charset="0"/>
              <a:cs typeface="Cambria Math" charset="0"/>
            </a:endParaRPr>
          </a:p>
          <a:p>
            <a:pPr eaLnBrk="1" hangingPunct="1">
              <a:buFont typeface="Wingdings" pitchFamily="2" charset="2"/>
              <a:buChar char="q"/>
            </a:pPr>
            <a:r>
              <a:rPr lang="pt-PT" sz="2000" dirty="0">
                <a:latin typeface="Cambria Math" charset="0"/>
                <a:ea typeface="Cambria Math" charset="0"/>
                <a:cs typeface="Cambria Math" charset="0"/>
              </a:rPr>
              <a:t>Diminuindo a taxa de reserva aumenta o multiplicador e a moeda em circulação</a:t>
            </a:r>
          </a:p>
          <a:p>
            <a:pPr eaLnBrk="1" hangingPunct="1">
              <a:buFont typeface="Wingdings" pitchFamily="2" charset="2"/>
              <a:buChar char="q"/>
            </a:pPr>
            <a:endParaRPr lang="pt-PT" sz="2000" dirty="0">
              <a:latin typeface="Cambria Math" charset="0"/>
              <a:ea typeface="Cambria Math" charset="0"/>
              <a:cs typeface="Cambria Math" charset="0"/>
            </a:endParaRPr>
          </a:p>
          <a:p>
            <a:pPr eaLnBrk="1" hangingPunct="1">
              <a:buFont typeface="Wingdings" pitchFamily="2" charset="2"/>
              <a:buChar char="q"/>
            </a:pPr>
            <a:r>
              <a:rPr lang="pt-PT" sz="2000" dirty="0">
                <a:latin typeface="Cambria Math" charset="0"/>
                <a:ea typeface="Cambria Math" charset="0"/>
                <a:cs typeface="Cambria Math" charset="0"/>
              </a:rPr>
              <a:t>O seu efeito sobre a Moeda total é menos rápido que </a:t>
            </a:r>
            <a:r>
              <a:rPr lang="pt-PT" sz="2000" dirty="0" err="1">
                <a:latin typeface="Cambria Math" charset="0"/>
                <a:ea typeface="Cambria Math" charset="0"/>
                <a:cs typeface="Cambria Math" charset="0"/>
              </a:rPr>
              <a:t>actuando</a:t>
            </a:r>
            <a:r>
              <a:rPr lang="pt-PT" sz="2000" dirty="0">
                <a:latin typeface="Cambria Math" charset="0"/>
                <a:ea typeface="Cambria Math" charset="0"/>
                <a:cs typeface="Cambria Math" charset="0"/>
              </a:rPr>
              <a:t> sobre a Base Monetária</a:t>
            </a:r>
          </a:p>
          <a:p>
            <a:pPr eaLnBrk="1" hangingPunct="1">
              <a:buFont typeface="Wingdings" pitchFamily="2" charset="2"/>
              <a:buChar char="q"/>
            </a:pPr>
            <a:endParaRPr lang="pt-PT" sz="2000" dirty="0">
              <a:latin typeface="Cambria Math" charset="0"/>
              <a:ea typeface="Cambria Math" charset="0"/>
              <a:cs typeface="Cambria Math" charset="0"/>
            </a:endParaRPr>
          </a:p>
          <a:p>
            <a:pPr eaLnBrk="1" hangingPunct="1">
              <a:buFont typeface="Wingdings" pitchFamily="2" charset="2"/>
              <a:buChar char="q"/>
            </a:pPr>
            <a:r>
              <a:rPr lang="pt-PT" sz="2000" dirty="0">
                <a:latin typeface="Cambria Math" charset="0"/>
                <a:ea typeface="Cambria Math" charset="0"/>
                <a:cs typeface="Cambria Math" charset="0"/>
              </a:rPr>
              <a:t>Provoca perturbações sobre a gestão dos bancos comerciais</a:t>
            </a:r>
          </a:p>
          <a:p>
            <a:pPr eaLnBrk="1" hangingPunct="1">
              <a:buFont typeface="Wingdings" pitchFamily="2" charset="2"/>
              <a:buChar char="q"/>
            </a:pPr>
            <a:endParaRPr lang="pt-PT" sz="2000" dirty="0">
              <a:latin typeface="Cambria Math" charset="0"/>
              <a:ea typeface="Cambria Math" charset="0"/>
              <a:cs typeface="Cambria Math" charset="0"/>
            </a:endParaRPr>
          </a:p>
          <a:p>
            <a:pPr eaLnBrk="1" hangingPunct="1">
              <a:buFont typeface="Wingdings" pitchFamily="2" charset="2"/>
              <a:buChar char="q"/>
            </a:pPr>
            <a:r>
              <a:rPr lang="pt-PT" sz="2000" dirty="0">
                <a:latin typeface="Cambria Math" charset="0"/>
                <a:ea typeface="Cambria Math" charset="0"/>
                <a:cs typeface="Cambria Math" charset="0"/>
              </a:rPr>
              <a:t>É mais utilizado como instrumento de longo prazo (estrutural)</a:t>
            </a:r>
          </a:p>
          <a:p>
            <a:pPr eaLnBrk="1" hangingPunct="1">
              <a:buFont typeface="Wingdings" pitchFamily="2" charset="2"/>
              <a:buChar char="q"/>
            </a:pPr>
            <a:endParaRPr lang="pt-PT" sz="2000" dirty="0"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134148" name="Oval 4"/>
          <p:cNvSpPr>
            <a:spLocks noChangeArrowheads="1"/>
          </p:cNvSpPr>
          <p:nvPr/>
        </p:nvSpPr>
        <p:spPr bwMode="auto">
          <a:xfrm flipV="1">
            <a:off x="4572000" y="1592200"/>
            <a:ext cx="189520" cy="252624"/>
          </a:xfrm>
          <a:prstGeom prst="ellipse">
            <a:avLst/>
          </a:prstGeom>
          <a:noFill/>
          <a:ln w="28575">
            <a:solidFill>
              <a:schemeClr val="folHlink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4149" name="Oval 5"/>
          <p:cNvSpPr>
            <a:spLocks noChangeArrowheads="1"/>
          </p:cNvSpPr>
          <p:nvPr/>
        </p:nvSpPr>
        <p:spPr bwMode="auto">
          <a:xfrm>
            <a:off x="5076056" y="1592200"/>
            <a:ext cx="216768" cy="252624"/>
          </a:xfrm>
          <a:prstGeom prst="ellipse">
            <a:avLst/>
          </a:prstGeom>
          <a:noFill/>
          <a:ln w="28575">
            <a:solidFill>
              <a:schemeClr val="folHlink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591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2000"/>
                                        <p:tgtEl>
                                          <p:spTgt spid="134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134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134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0" dur="1" fill="hold"/>
                                        <p:tgtEl>
                                          <p:spTgt spid="134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5" dur="1" fill="hold"/>
                                        <p:tgtEl>
                                          <p:spTgt spid="1341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0" dur="1" fill="hold"/>
                                        <p:tgtEl>
                                          <p:spTgt spid="1341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5" dur="1" fill="hold"/>
                                        <p:tgtEl>
                                          <p:spTgt spid="1341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4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0" dur="1" fill="hold"/>
                                        <p:tgtEl>
                                          <p:spTgt spid="13414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4147" grpId="0" build="p"/>
      <p:bldP spid="134147" grpId="1" build="p"/>
      <p:bldP spid="134148" grpId="0" animBg="1"/>
      <p:bldP spid="134149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PT" altLang="x-none" dirty="0"/>
              <a:t>“Open </a:t>
            </a:r>
            <a:r>
              <a:rPr lang="pt-PT" altLang="x-none" dirty="0" err="1"/>
              <a:t>Market</a:t>
            </a:r>
            <a:r>
              <a:rPr lang="pt-PT" altLang="x-none" dirty="0"/>
              <a:t>”</a:t>
            </a:r>
          </a:p>
        </p:txBody>
      </p:sp>
      <p:sp>
        <p:nvSpPr>
          <p:cNvPr id="133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just" eaLnBrk="1" hangingPunct="1">
              <a:buFont typeface="Wingdings" charset="2"/>
              <a:buChar char="q"/>
            </a:pPr>
            <a:r>
              <a:rPr lang="pt-PT" altLang="x-none" sz="2000" dirty="0">
                <a:latin typeface="Cambria Math" charset="0"/>
                <a:ea typeface="Cambria Math" charset="0"/>
                <a:cs typeface="Cambria Math" charset="0"/>
              </a:rPr>
              <a:t>O Banco Central pode intervir na Bolsa, ou seja, no mercado de capitais, comprando ou vendendo Dívida Pública de curto prazo</a:t>
            </a:r>
          </a:p>
          <a:p>
            <a:pPr algn="just" eaLnBrk="1" hangingPunct="1">
              <a:buFont typeface="Wingdings" charset="2"/>
              <a:buChar char="q"/>
            </a:pPr>
            <a:endParaRPr lang="pt-PT" altLang="x-none" sz="2000" dirty="0">
              <a:latin typeface="Cambria Math" charset="0"/>
              <a:ea typeface="Cambria Math" charset="0"/>
              <a:cs typeface="Cambria Math" charset="0"/>
            </a:endParaRPr>
          </a:p>
          <a:p>
            <a:pPr algn="just" eaLnBrk="1" hangingPunct="1">
              <a:buFont typeface="Wingdings" charset="2"/>
              <a:buChar char="q"/>
            </a:pPr>
            <a:r>
              <a:rPr lang="pt-PT" altLang="x-none" sz="2000" dirty="0">
                <a:latin typeface="Cambria Math" charset="0"/>
                <a:ea typeface="Cambria Math" charset="0"/>
                <a:cs typeface="Cambria Math" charset="0"/>
              </a:rPr>
              <a:t>Se vender, diminui os seus </a:t>
            </a:r>
            <a:r>
              <a:rPr lang="pt-PT" altLang="x-none" sz="2000" dirty="0" err="1">
                <a:latin typeface="Cambria Math" charset="0"/>
                <a:ea typeface="Cambria Math" charset="0"/>
                <a:cs typeface="Cambria Math" charset="0"/>
              </a:rPr>
              <a:t>activos</a:t>
            </a:r>
            <a:r>
              <a:rPr lang="pt-PT" altLang="x-none" sz="2000" dirty="0">
                <a:latin typeface="Cambria Math" charset="0"/>
                <a:ea typeface="Cambria Math" charset="0"/>
                <a:cs typeface="Cambria Math" charset="0"/>
              </a:rPr>
              <a:t> e retira notas em circulação, diminuindo a Base Monetária. Se comprar, aumenta os seus </a:t>
            </a:r>
            <a:r>
              <a:rPr lang="pt-PT" altLang="x-none" sz="2000" dirty="0" err="1">
                <a:latin typeface="Cambria Math" charset="0"/>
                <a:ea typeface="Cambria Math" charset="0"/>
                <a:cs typeface="Cambria Math" charset="0"/>
              </a:rPr>
              <a:t>activos</a:t>
            </a:r>
            <a:r>
              <a:rPr lang="pt-PT" altLang="x-none" sz="2000" dirty="0">
                <a:latin typeface="Cambria Math" charset="0"/>
                <a:ea typeface="Cambria Math" charset="0"/>
                <a:cs typeface="Cambria Math" charset="0"/>
              </a:rPr>
              <a:t> e coloca notas em circulação, aumentando a Base Monetária.</a:t>
            </a:r>
          </a:p>
          <a:p>
            <a:pPr algn="just" eaLnBrk="1" hangingPunct="1">
              <a:buFont typeface="Wingdings" charset="2"/>
              <a:buChar char="q"/>
            </a:pPr>
            <a:endParaRPr lang="pt-PT" altLang="x-none" sz="2000" dirty="0">
              <a:latin typeface="Cambria Math" charset="0"/>
              <a:ea typeface="Cambria Math" charset="0"/>
              <a:cs typeface="Cambria Math" charset="0"/>
            </a:endParaRPr>
          </a:p>
          <a:p>
            <a:pPr algn="just" eaLnBrk="1" hangingPunct="1">
              <a:buFont typeface="Wingdings" charset="2"/>
              <a:buChar char="q"/>
            </a:pPr>
            <a:r>
              <a:rPr lang="pt-PT" altLang="x-none" sz="2000" dirty="0">
                <a:latin typeface="Cambria Math" charset="0"/>
                <a:ea typeface="Cambria Math" charset="0"/>
                <a:cs typeface="Cambria Math" charset="0"/>
              </a:rPr>
              <a:t>Estas operações têm também como consequência a alteração na taxa de juro das </a:t>
            </a:r>
            <a:r>
              <a:rPr lang="pt-PT" altLang="x-none" sz="2000" dirty="0" err="1">
                <a:latin typeface="Cambria Math" charset="0"/>
                <a:ea typeface="Cambria Math" charset="0"/>
                <a:cs typeface="Cambria Math" charset="0"/>
              </a:rPr>
              <a:t>OT’s</a:t>
            </a:r>
            <a:r>
              <a:rPr lang="pt-PT" altLang="x-none" sz="2000" dirty="0">
                <a:latin typeface="Cambria Math" charset="0"/>
                <a:ea typeface="Cambria Math" charset="0"/>
                <a:cs typeface="Cambria Math" charset="0"/>
              </a:rPr>
              <a:t>.</a:t>
            </a:r>
          </a:p>
          <a:p>
            <a:pPr algn="just" eaLnBrk="1" hangingPunct="1">
              <a:buFont typeface="Wingdings" charset="2"/>
              <a:buChar char="q"/>
            </a:pPr>
            <a:endParaRPr lang="pt-PT" altLang="x-none" sz="2000" dirty="0">
              <a:latin typeface="Cambria Math" charset="0"/>
              <a:ea typeface="Cambria Math" charset="0"/>
              <a:cs typeface="Cambria Math" charset="0"/>
            </a:endParaRPr>
          </a:p>
          <a:p>
            <a:pPr algn="just" eaLnBrk="1" hangingPunct="1">
              <a:buFont typeface="Wingdings" charset="2"/>
              <a:buChar char="q"/>
            </a:pPr>
            <a:r>
              <a:rPr lang="pt-PT" altLang="x-none" sz="2000" dirty="0">
                <a:latin typeface="Cambria Math" charset="0"/>
                <a:ea typeface="Cambria Math" charset="0"/>
                <a:cs typeface="Cambria Math" charset="0"/>
              </a:rPr>
              <a:t>Se vender, aumenta a oferta de </a:t>
            </a:r>
            <a:r>
              <a:rPr lang="pt-PT" altLang="x-none" sz="2000" dirty="0" err="1">
                <a:latin typeface="Cambria Math" charset="0"/>
                <a:ea typeface="Cambria Math" charset="0"/>
                <a:cs typeface="Cambria Math" charset="0"/>
              </a:rPr>
              <a:t>OT’s</a:t>
            </a:r>
            <a:r>
              <a:rPr lang="pt-PT" altLang="x-none" sz="2000" dirty="0">
                <a:latin typeface="Cambria Math" charset="0"/>
                <a:ea typeface="Cambria Math" charset="0"/>
                <a:cs typeface="Cambria Math" charset="0"/>
              </a:rPr>
              <a:t> e sobe a taxa de juro. Se comprar, aumenta a procura de </a:t>
            </a:r>
            <a:r>
              <a:rPr lang="pt-PT" altLang="x-none" sz="2000" dirty="0" err="1">
                <a:latin typeface="Cambria Math" charset="0"/>
                <a:ea typeface="Cambria Math" charset="0"/>
                <a:cs typeface="Cambria Math" charset="0"/>
              </a:rPr>
              <a:t>OT’s</a:t>
            </a:r>
            <a:r>
              <a:rPr lang="pt-PT" altLang="x-none" sz="2000" dirty="0">
                <a:latin typeface="Cambria Math" charset="0"/>
                <a:ea typeface="Cambria Math" charset="0"/>
                <a:cs typeface="Cambria Math" charset="0"/>
              </a:rPr>
              <a:t> e baixa a taxa de juro.</a:t>
            </a:r>
          </a:p>
          <a:p>
            <a:pPr eaLnBrk="1" hangingPunct="1">
              <a:buFont typeface="Wingdings" charset="2"/>
              <a:buChar char="q"/>
            </a:pPr>
            <a:endParaRPr lang="pt-PT" altLang="x-none" sz="2000" dirty="0">
              <a:latin typeface="Cambria Math" charset="0"/>
              <a:ea typeface="Cambria Math" charset="0"/>
              <a:cs typeface="Cambria Math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3773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133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" dur="1" fill="hold"/>
                                        <p:tgtEl>
                                          <p:spTgt spid="133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7" dur="1" fill="hold"/>
                                        <p:tgtEl>
                                          <p:spTgt spid="1331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2" dur="1" fill="hold"/>
                                        <p:tgtEl>
                                          <p:spTgt spid="1331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23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44488"/>
            <a:ext cx="8229600" cy="1139825"/>
          </a:xfrm>
        </p:spPr>
        <p:txBody>
          <a:bodyPr/>
          <a:lstStyle/>
          <a:p>
            <a:pPr eaLnBrk="1" hangingPunct="1"/>
            <a:r>
              <a:rPr lang="pt-PT" altLang="x-none" dirty="0"/>
              <a:t>Taxa de referência ou taxa de desconto do Banco Central</a:t>
            </a:r>
          </a:p>
        </p:txBody>
      </p:sp>
      <p:sp>
        <p:nvSpPr>
          <p:cNvPr id="137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just" eaLnBrk="1" hangingPunct="1">
              <a:buFont typeface="Wingdings" charset="2"/>
              <a:buChar char="q"/>
            </a:pPr>
            <a:r>
              <a:rPr lang="pt-PT" altLang="x-none" sz="2000" dirty="0">
                <a:latin typeface="Cambria Math" charset="0"/>
                <a:ea typeface="Cambria Math" charset="0"/>
                <a:cs typeface="Cambria Math" charset="0"/>
              </a:rPr>
              <a:t>São duas: a taxa a que o Banco Central empresta aos Bancos Comerciais e a taxa a que remunera depósitos dos Bancos Comerciais</a:t>
            </a:r>
          </a:p>
          <a:p>
            <a:pPr algn="just" eaLnBrk="1" hangingPunct="1">
              <a:buFont typeface="Wingdings" charset="2"/>
              <a:buChar char="q"/>
            </a:pPr>
            <a:endParaRPr lang="pt-PT" altLang="x-none" sz="2000" dirty="0">
              <a:latin typeface="Cambria Math" charset="0"/>
              <a:ea typeface="Cambria Math" charset="0"/>
              <a:cs typeface="Cambria Math" charset="0"/>
            </a:endParaRPr>
          </a:p>
          <a:p>
            <a:pPr algn="just" eaLnBrk="1" hangingPunct="1">
              <a:buFont typeface="Wingdings" charset="2"/>
              <a:buChar char="q"/>
            </a:pPr>
            <a:r>
              <a:rPr lang="pt-PT" altLang="x-none" sz="2000" dirty="0">
                <a:latin typeface="Cambria Math" charset="0"/>
                <a:ea typeface="Cambria Math" charset="0"/>
                <a:cs typeface="Cambria Math" charset="0"/>
              </a:rPr>
              <a:t>Os Bancos Comerciais todos os dias emprestam e pedem dinheiro emprestado entre si, conforme têm excedentes ou défices de tesouraria</a:t>
            </a:r>
          </a:p>
          <a:p>
            <a:pPr algn="just" eaLnBrk="1" hangingPunct="1">
              <a:buFont typeface="Wingdings" charset="2"/>
              <a:buChar char="q"/>
            </a:pPr>
            <a:endParaRPr lang="pt-PT" altLang="x-none" sz="2000" dirty="0">
              <a:latin typeface="Cambria Math" charset="0"/>
              <a:ea typeface="Cambria Math" charset="0"/>
              <a:cs typeface="Cambria Math" charset="0"/>
            </a:endParaRPr>
          </a:p>
          <a:p>
            <a:pPr algn="just" eaLnBrk="1" hangingPunct="1">
              <a:buFont typeface="Wingdings" charset="2"/>
              <a:buChar char="q"/>
            </a:pPr>
            <a:r>
              <a:rPr lang="pt-PT" altLang="x-none" sz="2000" dirty="0">
                <a:latin typeface="Cambria Math" charset="0"/>
                <a:ea typeface="Cambria Math" charset="0"/>
                <a:cs typeface="Cambria Math" charset="0"/>
              </a:rPr>
              <a:t>Estes movimentos financeiros acontecem no Mercado Monetário Interbancário (MMI)</a:t>
            </a:r>
          </a:p>
          <a:p>
            <a:pPr eaLnBrk="1" hangingPunct="1">
              <a:buFont typeface="Wingdings" charset="2"/>
              <a:buChar char="q"/>
            </a:pPr>
            <a:endParaRPr lang="pt-PT" altLang="x-none" sz="2000" dirty="0">
              <a:latin typeface="Cambria Math" charset="0"/>
              <a:ea typeface="Cambria Math" charset="0"/>
              <a:cs typeface="Cambria Math" charset="0"/>
            </a:endParaRPr>
          </a:p>
          <a:p>
            <a:pPr eaLnBrk="1" hangingPunct="1">
              <a:buFont typeface="Wingdings" charset="2"/>
              <a:buChar char="q"/>
            </a:pPr>
            <a:r>
              <a:rPr lang="pt-PT" altLang="x-none" sz="2000" dirty="0">
                <a:latin typeface="Cambria Math" charset="0"/>
                <a:ea typeface="Cambria Math" charset="0"/>
                <a:cs typeface="Cambria Math" charset="0"/>
              </a:rPr>
              <a:t>Todos os dias os bancos recebem depósitos e pagam cheques, tendo de fechar as contas diárias com saldo positivo e respeitando a taxa de reserva legal.</a:t>
            </a:r>
          </a:p>
          <a:p>
            <a:pPr eaLnBrk="1" hangingPunct="1">
              <a:buFont typeface="Wingdings" charset="2"/>
              <a:buChar char="q"/>
            </a:pPr>
            <a:endParaRPr lang="pt-PT" altLang="x-none" sz="2000" dirty="0">
              <a:latin typeface="Cambria Math" charset="0"/>
              <a:ea typeface="Cambria Math" charset="0"/>
              <a:cs typeface="Cambria Math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144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137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2" dur="2000"/>
                                        <p:tgtEl>
                                          <p:spTgt spid="137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7" dur="2000"/>
                                        <p:tgtEl>
                                          <p:spTgt spid="1372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2" dur="2000"/>
                                        <p:tgtEl>
                                          <p:spTgt spid="1372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7219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44488"/>
            <a:ext cx="8229600" cy="1139825"/>
          </a:xfrm>
        </p:spPr>
        <p:txBody>
          <a:bodyPr/>
          <a:lstStyle/>
          <a:p>
            <a:pPr eaLnBrk="1" hangingPunct="1"/>
            <a:r>
              <a:rPr lang="pt-PT" altLang="x-none"/>
              <a:t>Taxa de referência do Banco Central</a:t>
            </a:r>
          </a:p>
        </p:txBody>
      </p:sp>
      <p:sp>
        <p:nvSpPr>
          <p:cNvPr id="140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just" eaLnBrk="1" hangingPunct="1">
              <a:buFont typeface="Wingdings" charset="2"/>
              <a:buChar char="q"/>
            </a:pPr>
            <a:r>
              <a:rPr lang="pt-PT" altLang="x-none" sz="2000" dirty="0">
                <a:latin typeface="Cambria Math" charset="0"/>
                <a:ea typeface="Cambria Math" charset="0"/>
                <a:cs typeface="Cambria Math" charset="0"/>
              </a:rPr>
              <a:t>Se não tiverem dinheiro suficiente têm de pedir emprestado a outros bancos ou ao </a:t>
            </a:r>
            <a:r>
              <a:rPr lang="pt-PT" altLang="x-none" sz="2000" b="1" dirty="0">
                <a:solidFill>
                  <a:srgbClr val="C00000"/>
                </a:solidFill>
                <a:latin typeface="Cambria Math" charset="0"/>
                <a:ea typeface="Cambria Math" charset="0"/>
                <a:cs typeface="Cambria Math" charset="0"/>
              </a:rPr>
              <a:t>BC</a:t>
            </a:r>
            <a:r>
              <a:rPr lang="pt-PT" altLang="x-none" sz="2000" dirty="0">
                <a:latin typeface="Cambria Math" charset="0"/>
                <a:ea typeface="Cambria Math" charset="0"/>
                <a:cs typeface="Cambria Math" charset="0"/>
              </a:rPr>
              <a:t>. Se tiverem excedentes podem emprestar ou depositar no BC.</a:t>
            </a:r>
          </a:p>
          <a:p>
            <a:pPr algn="just" eaLnBrk="1" hangingPunct="1">
              <a:buFont typeface="Wingdings" charset="2"/>
              <a:buChar char="q"/>
            </a:pPr>
            <a:endParaRPr lang="pt-PT" altLang="x-none" sz="2000" b="1" u="sng" dirty="0">
              <a:latin typeface="Cambria Math" charset="0"/>
              <a:ea typeface="Cambria Math" charset="0"/>
              <a:cs typeface="Cambria Math" charset="0"/>
            </a:endParaRPr>
          </a:p>
          <a:p>
            <a:pPr algn="just" eaLnBrk="1" hangingPunct="1">
              <a:buFont typeface="Wingdings" charset="2"/>
              <a:buChar char="q"/>
            </a:pPr>
            <a:r>
              <a:rPr lang="pt-PT" altLang="x-none" sz="2000" dirty="0">
                <a:latin typeface="Cambria Math" charset="0"/>
                <a:ea typeface="Cambria Math" charset="0"/>
                <a:cs typeface="Cambria Math" charset="0"/>
              </a:rPr>
              <a:t>Neste mercado (MMI) surge a </a:t>
            </a:r>
            <a:r>
              <a:rPr lang="pt-PT" altLang="x-none" sz="2000" b="1" dirty="0">
                <a:solidFill>
                  <a:srgbClr val="C00000"/>
                </a:solidFill>
                <a:latin typeface="Cambria Math" charset="0"/>
                <a:ea typeface="Cambria Math" charset="0"/>
                <a:cs typeface="Cambria Math" charset="0"/>
              </a:rPr>
              <a:t>Euribor </a:t>
            </a:r>
            <a:r>
              <a:rPr lang="pt-PT" altLang="x-none" sz="2000" b="1" i="1" dirty="0">
                <a:solidFill>
                  <a:srgbClr val="C00000"/>
                </a:solidFill>
                <a:latin typeface="Cambria Math" charset="0"/>
                <a:ea typeface="Cambria Math" charset="0"/>
                <a:cs typeface="Cambria Math" charset="0"/>
              </a:rPr>
              <a:t>(euro </a:t>
            </a:r>
            <a:r>
              <a:rPr lang="pt-PT" altLang="x-none" sz="2000" b="1" i="1" dirty="0" err="1">
                <a:solidFill>
                  <a:srgbClr val="C00000"/>
                </a:solidFill>
                <a:latin typeface="Cambria Math" charset="0"/>
                <a:ea typeface="Cambria Math" charset="0"/>
                <a:cs typeface="Cambria Math" charset="0"/>
              </a:rPr>
              <a:t>inter</a:t>
            </a:r>
            <a:r>
              <a:rPr lang="pt-PT" altLang="x-none" sz="2000" b="1" i="1" dirty="0">
                <a:solidFill>
                  <a:srgbClr val="C00000"/>
                </a:solidFill>
                <a:latin typeface="Cambria Math" charset="0"/>
                <a:ea typeface="Cambria Math" charset="0"/>
                <a:cs typeface="Cambria Math" charset="0"/>
              </a:rPr>
              <a:t> </a:t>
            </a:r>
            <a:r>
              <a:rPr lang="pt-PT" altLang="x-none" sz="2000" b="1" i="1" dirty="0" err="1">
                <a:solidFill>
                  <a:srgbClr val="C00000"/>
                </a:solidFill>
                <a:latin typeface="Cambria Math" charset="0"/>
                <a:ea typeface="Cambria Math" charset="0"/>
                <a:cs typeface="Cambria Math" charset="0"/>
              </a:rPr>
              <a:t>bank</a:t>
            </a:r>
            <a:r>
              <a:rPr lang="pt-PT" altLang="x-none" sz="2000" b="1" i="1" dirty="0">
                <a:solidFill>
                  <a:srgbClr val="C00000"/>
                </a:solidFill>
                <a:latin typeface="Cambria Math" charset="0"/>
                <a:ea typeface="Cambria Math" charset="0"/>
                <a:cs typeface="Cambria Math" charset="0"/>
              </a:rPr>
              <a:t> </a:t>
            </a:r>
            <a:r>
              <a:rPr lang="pt-PT" altLang="x-none" sz="2000" b="1" i="1" dirty="0" err="1">
                <a:solidFill>
                  <a:srgbClr val="C00000"/>
                </a:solidFill>
                <a:latin typeface="Cambria Math" charset="0"/>
                <a:ea typeface="Cambria Math" charset="0"/>
                <a:cs typeface="Cambria Math" charset="0"/>
              </a:rPr>
              <a:t>offered</a:t>
            </a:r>
            <a:r>
              <a:rPr lang="pt-PT" altLang="x-none" sz="2000" b="1" i="1" dirty="0">
                <a:solidFill>
                  <a:srgbClr val="C00000"/>
                </a:solidFill>
                <a:latin typeface="Cambria Math" charset="0"/>
                <a:ea typeface="Cambria Math" charset="0"/>
                <a:cs typeface="Cambria Math" charset="0"/>
              </a:rPr>
              <a:t> rate) </a:t>
            </a:r>
            <a:r>
              <a:rPr lang="pt-PT" altLang="x-none" sz="2000" i="1" dirty="0">
                <a:latin typeface="Cambria Math" charset="0"/>
                <a:ea typeface="Cambria Math" charset="0"/>
                <a:cs typeface="Cambria Math" charset="0"/>
              </a:rPr>
              <a:t>,</a:t>
            </a:r>
            <a:r>
              <a:rPr lang="pt-PT" altLang="x-none" sz="2000" dirty="0">
                <a:latin typeface="Cambria Math" charset="0"/>
                <a:ea typeface="Cambria Math" charset="0"/>
                <a:cs typeface="Cambria Math" charset="0"/>
              </a:rPr>
              <a:t> a taxa a que os bancos emprestam dinheiro uns aos outros.</a:t>
            </a:r>
          </a:p>
          <a:p>
            <a:pPr algn="just" eaLnBrk="1" hangingPunct="1">
              <a:buFont typeface="Wingdings" charset="2"/>
              <a:buChar char="q"/>
            </a:pPr>
            <a:endParaRPr lang="pt-PT" altLang="x-none" sz="2000" dirty="0">
              <a:latin typeface="Cambria Math" charset="0"/>
              <a:ea typeface="Cambria Math" charset="0"/>
              <a:cs typeface="Cambria Math" charset="0"/>
            </a:endParaRPr>
          </a:p>
          <a:p>
            <a:pPr marL="0" indent="0" algn="just" eaLnBrk="1" hangingPunct="1">
              <a:buNone/>
            </a:pPr>
            <a:endParaRPr lang="pt-PT" altLang="x-none" sz="2000" dirty="0">
              <a:latin typeface="Cambria Math" charset="0"/>
              <a:ea typeface="Cambria Math" charset="0"/>
              <a:cs typeface="Cambria Math" charset="0"/>
            </a:endParaRPr>
          </a:p>
          <a:p>
            <a:pPr algn="just" eaLnBrk="1" hangingPunct="1">
              <a:buFont typeface="Wingdings" charset="2"/>
              <a:buChar char="q"/>
            </a:pPr>
            <a:r>
              <a:rPr lang="pt-PT" altLang="x-none" sz="2000" dirty="0">
                <a:latin typeface="Cambria Math" charset="0"/>
                <a:ea typeface="Cambria Math" charset="0"/>
                <a:cs typeface="Cambria Math" charset="0"/>
              </a:rPr>
              <a:t>As taxas de referência do Banco Central balizam o valor da Euribor</a:t>
            </a:r>
          </a:p>
        </p:txBody>
      </p:sp>
    </p:spTree>
    <p:extLst>
      <p:ext uri="{BB962C8B-B14F-4D97-AF65-F5344CB8AC3E}">
        <p14:creationId xmlns:p14="http://schemas.microsoft.com/office/powerpoint/2010/main" val="1785461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140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" dur="1" fill="hold"/>
                                        <p:tgtEl>
                                          <p:spTgt spid="1402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7" dur="1" fill="hold"/>
                                        <p:tgtEl>
                                          <p:spTgt spid="1402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0291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1" name="Rectangle 8"/>
          <p:cNvSpPr>
            <a:spLocks noGrp="1" noChangeArrowheads="1"/>
          </p:cNvSpPr>
          <p:nvPr>
            <p:ph type="title" idx="4294967295"/>
          </p:nvPr>
        </p:nvSpPr>
        <p:spPr>
          <a:xfrm>
            <a:off x="467544" y="476672"/>
            <a:ext cx="8111306" cy="777999"/>
          </a:xfrm>
        </p:spPr>
        <p:txBody>
          <a:bodyPr/>
          <a:lstStyle/>
          <a:p>
            <a:r>
              <a:rPr lang="pt-PT" altLang="x-none" dirty="0"/>
              <a:t>Política Monetária</a:t>
            </a:r>
          </a:p>
        </p:txBody>
      </p:sp>
      <p:sp>
        <p:nvSpPr>
          <p:cNvPr id="3" name="Rectangle 9"/>
          <p:cNvSpPr>
            <a:spLocks noGrp="1" noChangeArrowheads="1"/>
          </p:cNvSpPr>
          <p:nvPr>
            <p:ph type="body" idx="4294967295"/>
          </p:nvPr>
        </p:nvSpPr>
        <p:spPr>
          <a:xfrm>
            <a:off x="179388" y="1557338"/>
            <a:ext cx="8569325" cy="5472112"/>
          </a:xfrm>
        </p:spPr>
        <p:txBody>
          <a:bodyPr/>
          <a:lstStyle/>
          <a:p>
            <a:pPr marL="444500" indent="-301625" eaLnBrk="1" hangingPunct="1">
              <a:lnSpc>
                <a:spcPct val="80000"/>
              </a:lnSpc>
              <a:buFont typeface="Wingdings" charset="2"/>
              <a:buChar char="q"/>
              <a:defRPr/>
            </a:pPr>
            <a:endParaRPr lang="pt-PT" sz="1800" dirty="0">
              <a:latin typeface="Times New Roman" pitchFamily="18" charset="0"/>
              <a:cs typeface="Times New Roman" pitchFamily="18" charset="0"/>
            </a:endParaRPr>
          </a:p>
          <a:p>
            <a:pPr marL="444500" indent="-301625" algn="just" eaLnBrk="1" hangingPunct="1">
              <a:buFont typeface="Wingdings" charset="2"/>
              <a:buChar char="q"/>
              <a:defRPr/>
            </a:pPr>
            <a:r>
              <a:rPr lang="pt-PT" sz="2000" dirty="0">
                <a:latin typeface="Cambria Math" charset="0"/>
                <a:ea typeface="Cambria Math" charset="0"/>
                <a:cs typeface="Cambria Math" charset="0"/>
              </a:rPr>
              <a:t>Apesar de ter todos estes instrumentos, o Banco Central não consegue controlar totalmente a Oferta de Moeda e as taxas de juros.</a:t>
            </a:r>
          </a:p>
          <a:p>
            <a:pPr marL="444500" indent="-301625" algn="just" eaLnBrk="1" hangingPunct="1">
              <a:buFont typeface="Wingdings" charset="2"/>
              <a:buChar char="q"/>
              <a:defRPr/>
            </a:pPr>
            <a:endParaRPr lang="pt-PT" sz="2000" dirty="0">
              <a:latin typeface="Cambria Math" charset="0"/>
              <a:ea typeface="Cambria Math" charset="0"/>
              <a:cs typeface="Cambria Math" charset="0"/>
            </a:endParaRPr>
          </a:p>
          <a:p>
            <a:pPr marL="444500" indent="-301625" algn="just" eaLnBrk="1" hangingPunct="1">
              <a:buFont typeface="Wingdings" charset="2"/>
              <a:buChar char="q"/>
              <a:defRPr/>
            </a:pPr>
            <a:r>
              <a:rPr lang="pt-PT" sz="2000" dirty="0">
                <a:latin typeface="Cambria Math" charset="0"/>
                <a:ea typeface="Cambria Math" charset="0"/>
                <a:cs typeface="Cambria Math" charset="0"/>
              </a:rPr>
              <a:t>A taxa de juro (um dos preços da Moeda) depende, como </a:t>
            </a:r>
            <a:r>
              <a:rPr lang="pt-PT" sz="2000" dirty="0" err="1">
                <a:latin typeface="Cambria Math" charset="0"/>
                <a:ea typeface="Cambria Math" charset="0"/>
                <a:cs typeface="Cambria Math" charset="0"/>
              </a:rPr>
              <a:t>qq</a:t>
            </a:r>
            <a:r>
              <a:rPr lang="pt-PT" sz="2000" dirty="0">
                <a:latin typeface="Cambria Math" charset="0"/>
                <a:ea typeface="Cambria Math" charset="0"/>
                <a:cs typeface="Cambria Math" charset="0"/>
              </a:rPr>
              <a:t> outro preço, da Oferta e da Procura. E o Banco Central nem sequer controla perfeitamente  a Oferta.</a:t>
            </a:r>
          </a:p>
          <a:p>
            <a:pPr marL="444500" indent="-301625" algn="just" eaLnBrk="1" hangingPunct="1">
              <a:buFont typeface="Wingdings" charset="2"/>
              <a:buChar char="q"/>
              <a:defRPr/>
            </a:pPr>
            <a:endParaRPr lang="pt-PT" sz="2000" dirty="0">
              <a:latin typeface="Cambria Math" charset="0"/>
              <a:ea typeface="Cambria Math" charset="0"/>
              <a:cs typeface="Cambria Math" charset="0"/>
            </a:endParaRPr>
          </a:p>
          <a:p>
            <a:pPr marL="444500" indent="-301625" algn="just" eaLnBrk="1" hangingPunct="1">
              <a:buFont typeface="Wingdings" charset="2"/>
              <a:buChar char="q"/>
              <a:defRPr/>
            </a:pPr>
            <a:r>
              <a:rPr lang="pt-PT" sz="2000" dirty="0">
                <a:latin typeface="Cambria Math" charset="0"/>
                <a:ea typeface="Cambria Math" charset="0"/>
                <a:cs typeface="Cambria Math" charset="0"/>
              </a:rPr>
              <a:t>Mesmo controlando a Base Monetária, a Oferta depende do multiplicador monetário, que por sua vez depende:</a:t>
            </a:r>
          </a:p>
          <a:p>
            <a:pPr marL="666750" lvl="1" indent="-209550" eaLnBrk="1" hangingPunct="1">
              <a:buFont typeface="Wingdings" pitchFamily="2" charset="2"/>
              <a:buChar char="n"/>
              <a:defRPr/>
            </a:pPr>
            <a:endParaRPr lang="pt-PT" sz="2000" b="1" i="1" dirty="0">
              <a:solidFill>
                <a:srgbClr val="0099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Cambria Math" charset="0"/>
              <a:ea typeface="Cambria Math" charset="0"/>
              <a:cs typeface="Cambria Math" charset="0"/>
            </a:endParaRPr>
          </a:p>
          <a:p>
            <a:pPr marL="666750" lvl="1" indent="-209550" eaLnBrk="1" hangingPunct="1">
              <a:buFont typeface="Wingdings" pitchFamily="2" charset="2"/>
              <a:buChar char="n"/>
              <a:defRPr/>
            </a:pPr>
            <a:r>
              <a:rPr lang="pt-PT" sz="2000" b="1" i="1" dirty="0">
                <a:solidFill>
                  <a:srgbClr val="0099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ambria Math" charset="0"/>
                <a:ea typeface="Cambria Math" charset="0"/>
                <a:cs typeface="Cambria Math" charset="0"/>
              </a:rPr>
              <a:t>da Preferência pelas notas</a:t>
            </a:r>
            <a:br>
              <a:rPr lang="pt-PT" sz="2000" dirty="0">
                <a:latin typeface="Cambria Math" charset="0"/>
                <a:ea typeface="Cambria Math" charset="0"/>
                <a:cs typeface="Cambria Math" charset="0"/>
              </a:rPr>
            </a:br>
            <a:endParaRPr lang="pt-PT" sz="2000" dirty="0">
              <a:latin typeface="Cambria Math" charset="0"/>
              <a:ea typeface="Cambria Math" charset="0"/>
              <a:cs typeface="Cambria Math" charset="0"/>
            </a:endParaRPr>
          </a:p>
          <a:p>
            <a:pPr marL="666750" lvl="1" indent="-209550" eaLnBrk="1" hangingPunct="1">
              <a:buFont typeface="Wingdings" pitchFamily="2" charset="2"/>
              <a:buChar char="n"/>
              <a:defRPr/>
            </a:pPr>
            <a:r>
              <a:rPr lang="pt-PT" sz="2000" b="1" i="1" dirty="0">
                <a:solidFill>
                  <a:srgbClr val="0099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ambria Math" charset="0"/>
                <a:ea typeface="Cambria Math" charset="0"/>
                <a:cs typeface="Cambria Math" charset="0"/>
              </a:rPr>
              <a:t>da Taxa de Reserva total</a:t>
            </a:r>
          </a:p>
        </p:txBody>
      </p:sp>
    </p:spTree>
    <p:extLst>
      <p:ext uri="{BB962C8B-B14F-4D97-AF65-F5344CB8AC3E}">
        <p14:creationId xmlns:p14="http://schemas.microsoft.com/office/powerpoint/2010/main" val="57246593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1" name="Rectangle 8"/>
          <p:cNvSpPr>
            <a:spLocks noGrp="1" noChangeArrowheads="1"/>
          </p:cNvSpPr>
          <p:nvPr>
            <p:ph type="title" idx="4294967295"/>
          </p:nvPr>
        </p:nvSpPr>
        <p:spPr>
          <a:xfrm>
            <a:off x="467544" y="476672"/>
            <a:ext cx="8111306" cy="777999"/>
          </a:xfrm>
        </p:spPr>
        <p:txBody>
          <a:bodyPr/>
          <a:lstStyle/>
          <a:p>
            <a:r>
              <a:rPr lang="pt-PT" altLang="x-none"/>
              <a:t>Política </a:t>
            </a:r>
            <a:r>
              <a:rPr lang="pt-PT" altLang="x-none" dirty="0"/>
              <a:t>Monetária</a:t>
            </a:r>
          </a:p>
        </p:txBody>
      </p:sp>
      <p:sp>
        <p:nvSpPr>
          <p:cNvPr id="3" name="Rectangle 9"/>
          <p:cNvSpPr>
            <a:spLocks noGrp="1" noChangeArrowheads="1"/>
          </p:cNvSpPr>
          <p:nvPr>
            <p:ph type="body" idx="4294967295"/>
          </p:nvPr>
        </p:nvSpPr>
        <p:spPr>
          <a:xfrm>
            <a:off x="179388" y="1557338"/>
            <a:ext cx="8569325" cy="5472112"/>
          </a:xfrm>
        </p:spPr>
        <p:txBody>
          <a:bodyPr/>
          <a:lstStyle/>
          <a:p>
            <a:pPr marL="444500" indent="-301625" eaLnBrk="1" hangingPunct="1">
              <a:lnSpc>
                <a:spcPct val="80000"/>
              </a:lnSpc>
              <a:buFont typeface="Wingdings" charset="2"/>
              <a:buChar char="q"/>
              <a:defRPr/>
            </a:pPr>
            <a:endParaRPr lang="pt-PT" sz="1800" dirty="0">
              <a:latin typeface="Times New Roman" pitchFamily="18" charset="0"/>
              <a:cs typeface="Times New Roman" pitchFamily="18" charset="0"/>
            </a:endParaRPr>
          </a:p>
          <a:p>
            <a:pPr marL="444500" indent="-301625" algn="just" eaLnBrk="1" hangingPunct="1">
              <a:buFont typeface="Wingdings" charset="2"/>
              <a:buChar char="q"/>
              <a:defRPr/>
            </a:pPr>
            <a:r>
              <a:rPr lang="pt-PT" sz="2000" dirty="0">
                <a:latin typeface="Cambria Math" charset="0"/>
                <a:ea typeface="Cambria Math" charset="0"/>
                <a:cs typeface="Cambria Math" charset="0"/>
              </a:rPr>
              <a:t>Durante a crise financeira de 2008-09 o multiplicador monetário caiu dramaticamente.</a:t>
            </a:r>
          </a:p>
          <a:p>
            <a:pPr marL="444500" indent="-301625" algn="just" eaLnBrk="1" hangingPunct="1">
              <a:buFont typeface="Wingdings" charset="2"/>
              <a:buChar char="q"/>
              <a:defRPr/>
            </a:pPr>
            <a:endParaRPr lang="pt-PT" sz="2000" dirty="0">
              <a:latin typeface="Cambria Math" charset="0"/>
              <a:ea typeface="Cambria Math" charset="0"/>
              <a:cs typeface="Cambria Math" charset="0"/>
            </a:endParaRPr>
          </a:p>
          <a:p>
            <a:pPr marL="444500" indent="-301625" algn="just" eaLnBrk="1" hangingPunct="1">
              <a:buFont typeface="Wingdings" charset="2"/>
              <a:buChar char="q"/>
              <a:defRPr/>
            </a:pPr>
            <a:r>
              <a:rPr lang="pt-PT" sz="2000" dirty="0">
                <a:latin typeface="Cambria Math" charset="0"/>
                <a:ea typeface="Cambria Math" charset="0"/>
                <a:cs typeface="Cambria Math" charset="0"/>
              </a:rPr>
              <a:t>Os agentes económicos perderam a confiança nos bancos, aumentando a preferência pelas notas (</a:t>
            </a:r>
            <a:r>
              <a:rPr lang="pt-PT" sz="2000" b="1" dirty="0">
                <a:solidFill>
                  <a:srgbClr val="7030A0"/>
                </a:solidFill>
                <a:latin typeface="Cambria Math" charset="0"/>
                <a:ea typeface="Cambria Math" charset="0"/>
                <a:cs typeface="Cambria Math" charset="0"/>
              </a:rPr>
              <a:t>n</a:t>
            </a:r>
            <a:r>
              <a:rPr lang="pt-PT" sz="2000" dirty="0">
                <a:latin typeface="Cambria Math" charset="0"/>
                <a:ea typeface="Cambria Math" charset="0"/>
                <a:cs typeface="Cambria Math" charset="0"/>
              </a:rPr>
              <a:t>) e os bancos perderam a confiança nos clientes, emprestando menos e aumentando as suas reservas extraordinárias (</a:t>
            </a:r>
            <a:r>
              <a:rPr lang="pt-PT" sz="2000" b="1" dirty="0" err="1">
                <a:solidFill>
                  <a:srgbClr val="7030A0"/>
                </a:solidFill>
                <a:latin typeface="Cambria Math" charset="0"/>
                <a:ea typeface="Cambria Math" charset="0"/>
                <a:cs typeface="Cambria Math" charset="0"/>
              </a:rPr>
              <a:t>r</a:t>
            </a:r>
            <a:r>
              <a:rPr lang="pt-PT" sz="2000" b="1" baseline="30000" dirty="0" err="1">
                <a:solidFill>
                  <a:srgbClr val="7030A0"/>
                </a:solidFill>
                <a:latin typeface="Cambria Math" charset="0"/>
                <a:ea typeface="Cambria Math" charset="0"/>
                <a:cs typeface="Cambria Math" charset="0"/>
              </a:rPr>
              <a:t>X</a:t>
            </a:r>
            <a:r>
              <a:rPr lang="pt-PT" sz="2000" dirty="0">
                <a:latin typeface="Cambria Math" charset="0"/>
                <a:ea typeface="Cambria Math" charset="0"/>
                <a:cs typeface="Cambria Math" charset="0"/>
              </a:rPr>
              <a:t>).</a:t>
            </a:r>
          </a:p>
          <a:p>
            <a:pPr marL="444500" indent="-301625" algn="just" eaLnBrk="1" hangingPunct="1">
              <a:buFont typeface="Wingdings" charset="2"/>
              <a:buChar char="q"/>
              <a:defRPr/>
            </a:pPr>
            <a:endParaRPr lang="pt-PT" sz="2000" dirty="0">
              <a:latin typeface="Cambria Math" charset="0"/>
              <a:ea typeface="Cambria Math" charset="0"/>
              <a:cs typeface="Cambria Math" charset="0"/>
            </a:endParaRPr>
          </a:p>
          <a:p>
            <a:pPr marL="444500" indent="-301625" algn="just" eaLnBrk="1" hangingPunct="1">
              <a:buFont typeface="Wingdings" charset="2"/>
              <a:buChar char="q"/>
              <a:defRPr/>
            </a:pPr>
            <a:r>
              <a:rPr lang="pt-PT" sz="2000" dirty="0">
                <a:latin typeface="Cambria Math" charset="0"/>
                <a:ea typeface="Cambria Math" charset="0"/>
                <a:cs typeface="Cambria Math" charset="0"/>
              </a:rPr>
              <a:t>Como consequência o multiplicador caiu e fez diminuir a massa monetária (</a:t>
            </a:r>
            <a:r>
              <a:rPr lang="pt-PT" sz="2000" b="1" dirty="0">
                <a:solidFill>
                  <a:srgbClr val="7030A0"/>
                </a:solidFill>
                <a:latin typeface="Cambria Math" charset="0"/>
                <a:ea typeface="Cambria Math" charset="0"/>
                <a:cs typeface="Cambria Math" charset="0"/>
              </a:rPr>
              <a:t>M</a:t>
            </a:r>
            <a:r>
              <a:rPr lang="pt-PT" sz="2000" dirty="0">
                <a:latin typeface="Cambria Math" charset="0"/>
                <a:ea typeface="Cambria Math" charset="0"/>
                <a:cs typeface="Cambria Math" charset="0"/>
              </a:rPr>
              <a:t>).</a:t>
            </a:r>
          </a:p>
          <a:p>
            <a:pPr marL="444500" indent="-301625" algn="just" eaLnBrk="1" hangingPunct="1">
              <a:buFont typeface="Wingdings" charset="2"/>
              <a:buChar char="q"/>
              <a:defRPr/>
            </a:pPr>
            <a:endParaRPr lang="pt-PT" sz="2000" dirty="0">
              <a:latin typeface="Cambria Math" charset="0"/>
              <a:ea typeface="Cambria Math" charset="0"/>
              <a:cs typeface="Cambria Math" charset="0"/>
            </a:endParaRPr>
          </a:p>
          <a:p>
            <a:pPr marL="444500" indent="-301625" algn="just" eaLnBrk="1" hangingPunct="1">
              <a:buFont typeface="Wingdings" charset="2"/>
              <a:buChar char="q"/>
              <a:defRPr/>
            </a:pPr>
            <a:r>
              <a:rPr lang="pt-PT" sz="2000" dirty="0">
                <a:latin typeface="Cambria Math" charset="0"/>
                <a:ea typeface="Cambria Math" charset="0"/>
                <a:cs typeface="Cambria Math" charset="0"/>
              </a:rPr>
              <a:t>A maioria dos Bancos Centrais reagiu aumentando a Base Monetária (</a:t>
            </a:r>
            <a:r>
              <a:rPr lang="pt-PT" sz="2000" b="1" dirty="0">
                <a:solidFill>
                  <a:srgbClr val="7030A0"/>
                </a:solidFill>
                <a:latin typeface="Cambria Math" charset="0"/>
                <a:ea typeface="Cambria Math" charset="0"/>
                <a:cs typeface="Cambria Math" charset="0"/>
              </a:rPr>
              <a:t>BM</a:t>
            </a:r>
            <a:r>
              <a:rPr lang="pt-PT" sz="2000" dirty="0">
                <a:latin typeface="Cambria Math" charset="0"/>
                <a:ea typeface="Cambria Math" charset="0"/>
                <a:cs typeface="Cambria Math" charset="0"/>
              </a:rPr>
              <a:t>), para tentar manter o volume de meios de pagamento disponíveis.</a:t>
            </a:r>
          </a:p>
        </p:txBody>
      </p:sp>
    </p:spTree>
    <p:extLst>
      <p:ext uri="{BB962C8B-B14F-4D97-AF65-F5344CB8AC3E}">
        <p14:creationId xmlns:p14="http://schemas.microsoft.com/office/powerpoint/2010/main" val="96688052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1" name="Rectangle 8"/>
          <p:cNvSpPr>
            <a:spLocks noGrp="1" noChangeArrowheads="1"/>
          </p:cNvSpPr>
          <p:nvPr>
            <p:ph type="title" idx="4294967295"/>
          </p:nvPr>
        </p:nvSpPr>
        <p:spPr>
          <a:xfrm>
            <a:off x="467544" y="476672"/>
            <a:ext cx="8111306" cy="777999"/>
          </a:xfrm>
        </p:spPr>
        <p:txBody>
          <a:bodyPr/>
          <a:lstStyle/>
          <a:p>
            <a:r>
              <a:rPr lang="pt-PT" altLang="x-none"/>
              <a:t>Política </a:t>
            </a:r>
            <a:r>
              <a:rPr lang="pt-PT" altLang="x-none" dirty="0"/>
              <a:t>Monetária</a:t>
            </a:r>
          </a:p>
        </p:txBody>
      </p:sp>
      <p:sp>
        <p:nvSpPr>
          <p:cNvPr id="3" name="Rectangle 9"/>
          <p:cNvSpPr>
            <a:spLocks noGrp="1" noChangeArrowheads="1"/>
          </p:cNvSpPr>
          <p:nvPr>
            <p:ph type="body" idx="4294967295"/>
          </p:nvPr>
        </p:nvSpPr>
        <p:spPr>
          <a:xfrm>
            <a:off x="238534" y="1484784"/>
            <a:ext cx="8569325" cy="5300662"/>
          </a:xfrm>
        </p:spPr>
        <p:txBody>
          <a:bodyPr/>
          <a:lstStyle/>
          <a:p>
            <a:pPr marL="444500" indent="-301625" algn="just" eaLnBrk="1" hangingPunct="1">
              <a:buFont typeface="Wingdings" charset="2"/>
              <a:buChar char="q"/>
              <a:defRPr/>
            </a:pPr>
            <a:r>
              <a:rPr lang="pt-PT" sz="1800" dirty="0">
                <a:latin typeface="Times New Roman" pitchFamily="18" charset="0"/>
                <a:cs typeface="Times New Roman" pitchFamily="18" charset="0"/>
              </a:rPr>
              <a:t>O</a:t>
            </a:r>
            <a:r>
              <a:rPr lang="pt-PT" sz="2000" dirty="0">
                <a:latin typeface="Cambria Math" charset="0"/>
                <a:ea typeface="Cambria Math" charset="0"/>
                <a:cs typeface="Cambria Math" charset="0"/>
              </a:rPr>
              <a:t>s Bancos Centrais também não controlam totalmente as taxas de juro no mercado monetário.</a:t>
            </a:r>
          </a:p>
          <a:p>
            <a:pPr marL="444500" indent="-301625" algn="just" eaLnBrk="1" hangingPunct="1">
              <a:buFont typeface="Wingdings" charset="2"/>
              <a:buChar char="q"/>
              <a:defRPr/>
            </a:pPr>
            <a:endParaRPr lang="pt-PT" sz="2000" dirty="0">
              <a:latin typeface="Cambria Math" charset="0"/>
              <a:ea typeface="Cambria Math" charset="0"/>
              <a:cs typeface="Cambria Math" charset="0"/>
            </a:endParaRPr>
          </a:p>
          <a:p>
            <a:pPr marL="444500" indent="-301625" algn="just" eaLnBrk="1" hangingPunct="1">
              <a:buFont typeface="Wingdings" charset="2"/>
              <a:buChar char="q"/>
              <a:defRPr/>
            </a:pPr>
            <a:r>
              <a:rPr lang="pt-PT" sz="2000" dirty="0">
                <a:latin typeface="Cambria Math" charset="0"/>
                <a:ea typeface="Cambria Math" charset="0"/>
                <a:cs typeface="Cambria Math" charset="0"/>
              </a:rPr>
              <a:t>Vimos que o Banco Central define limites superiores e inferiores para os juros de curto prazo. </a:t>
            </a:r>
          </a:p>
          <a:p>
            <a:pPr marL="444500" indent="-301625" algn="just" eaLnBrk="1" hangingPunct="1">
              <a:buFont typeface="Wingdings" charset="2"/>
              <a:buChar char="q"/>
              <a:defRPr/>
            </a:pPr>
            <a:endParaRPr lang="pt-PT" sz="2000" dirty="0">
              <a:latin typeface="Cambria Math" charset="0"/>
              <a:ea typeface="Cambria Math" charset="0"/>
              <a:cs typeface="Cambria Math" charset="0"/>
            </a:endParaRPr>
          </a:p>
          <a:p>
            <a:pPr marL="444500" indent="-301625" algn="just" eaLnBrk="1" hangingPunct="1">
              <a:buFont typeface="Wingdings" charset="2"/>
              <a:buChar char="q"/>
              <a:defRPr/>
            </a:pPr>
            <a:r>
              <a:rPr lang="pt-PT" sz="2000" dirty="0">
                <a:latin typeface="Cambria Math" charset="0"/>
                <a:ea typeface="Cambria Math" charset="0"/>
                <a:cs typeface="Cambria Math" charset="0"/>
              </a:rPr>
              <a:t>Mas se fixar esses limites demasiado altos, isto é, se a taxa de absorção de liquidez for muito alta, os bancos comerciais preferem depositar no Banco Central em vez de emprestarem uns aos outros ou aos particulares.</a:t>
            </a:r>
          </a:p>
          <a:p>
            <a:pPr marL="444500" indent="-301625" algn="just" eaLnBrk="1" hangingPunct="1">
              <a:buFont typeface="Wingdings" charset="2"/>
              <a:buChar char="q"/>
              <a:defRPr/>
            </a:pPr>
            <a:endParaRPr lang="pt-PT" sz="2000" dirty="0">
              <a:latin typeface="Cambria Math" charset="0"/>
              <a:ea typeface="Cambria Math" charset="0"/>
              <a:cs typeface="Cambria Math" charset="0"/>
            </a:endParaRPr>
          </a:p>
          <a:p>
            <a:pPr marL="444500" indent="-301625" algn="just" eaLnBrk="1" hangingPunct="1">
              <a:buFont typeface="Wingdings" charset="2"/>
              <a:buChar char="q"/>
              <a:defRPr/>
            </a:pPr>
            <a:r>
              <a:rPr lang="pt-PT" sz="2000" dirty="0">
                <a:latin typeface="Cambria Math" charset="0"/>
                <a:ea typeface="Cambria Math" charset="0"/>
                <a:cs typeface="Cambria Math" charset="0"/>
              </a:rPr>
              <a:t>Isto levará a uma falta de dinheiro para empréstimos, enquanto o Banco Central se verá obrigado a receber um enorme volume de reservas.</a:t>
            </a:r>
          </a:p>
          <a:p>
            <a:pPr marL="444500" indent="-301625" algn="just" eaLnBrk="1" hangingPunct="1">
              <a:buFont typeface="Wingdings" charset="2"/>
              <a:buChar char="q"/>
              <a:defRPr/>
            </a:pPr>
            <a:endParaRPr lang="pt-PT" sz="2000" dirty="0">
              <a:latin typeface="Cambria Math" charset="0"/>
              <a:ea typeface="Cambria Math" charset="0"/>
              <a:cs typeface="Cambria Math" charset="0"/>
            </a:endParaRPr>
          </a:p>
          <a:p>
            <a:pPr marL="444500" indent="-301625" algn="just" eaLnBrk="1" hangingPunct="1">
              <a:buFont typeface="Wingdings" charset="2"/>
              <a:buChar char="q"/>
              <a:defRPr/>
            </a:pPr>
            <a:r>
              <a:rPr lang="pt-PT" sz="2000" dirty="0">
                <a:latin typeface="Cambria Math" charset="0"/>
                <a:ea typeface="Cambria Math" charset="0"/>
                <a:cs typeface="Cambria Math" charset="0"/>
              </a:rPr>
              <a:t>Situação insustentável, que obrigará o BC a baixar as taxas.</a:t>
            </a:r>
          </a:p>
          <a:p>
            <a:pPr marL="444500" indent="-301625" algn="just" eaLnBrk="1" hangingPunct="1">
              <a:lnSpc>
                <a:spcPct val="80000"/>
              </a:lnSpc>
              <a:buFont typeface="Wingdings" charset="2"/>
              <a:buChar char="q"/>
              <a:defRPr/>
            </a:pPr>
            <a:endParaRPr lang="pt-PT" sz="2000" dirty="0">
              <a:latin typeface="Cambria Math" charset="0"/>
              <a:ea typeface="Cambria Math" charset="0"/>
              <a:cs typeface="Cambria Math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058524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1" name="Rectangle 8"/>
          <p:cNvSpPr>
            <a:spLocks noGrp="1" noChangeArrowheads="1"/>
          </p:cNvSpPr>
          <p:nvPr>
            <p:ph type="title" idx="4294967295"/>
          </p:nvPr>
        </p:nvSpPr>
        <p:spPr>
          <a:xfrm>
            <a:off x="467544" y="260648"/>
            <a:ext cx="8111306" cy="1296690"/>
          </a:xfrm>
        </p:spPr>
        <p:txBody>
          <a:bodyPr/>
          <a:lstStyle/>
          <a:p>
            <a:r>
              <a:rPr lang="pt-PT" altLang="x-none" dirty="0"/>
              <a:t>Sistema Monetário Europeu</a:t>
            </a:r>
          </a:p>
        </p:txBody>
      </p:sp>
      <p:sp>
        <p:nvSpPr>
          <p:cNvPr id="3" name="Rectangle 9"/>
          <p:cNvSpPr>
            <a:spLocks noGrp="1" noChangeArrowheads="1"/>
          </p:cNvSpPr>
          <p:nvPr>
            <p:ph type="body" idx="4294967295"/>
          </p:nvPr>
        </p:nvSpPr>
        <p:spPr>
          <a:xfrm>
            <a:off x="238534" y="1412776"/>
            <a:ext cx="8569325" cy="5300662"/>
          </a:xfrm>
        </p:spPr>
        <p:txBody>
          <a:bodyPr/>
          <a:lstStyle/>
          <a:p>
            <a:pPr marL="444500" indent="-301625" eaLnBrk="1" hangingPunct="1">
              <a:buFont typeface="Wingdings" charset="2"/>
              <a:buChar char="q"/>
              <a:defRPr/>
            </a:pPr>
            <a:r>
              <a:rPr lang="pt-PT" sz="1800" dirty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pt-PT" sz="2000" dirty="0">
                <a:latin typeface="Cambria Math" charset="0"/>
                <a:ea typeface="Cambria Math" charset="0"/>
                <a:cs typeface="Cambria Math" charset="0"/>
              </a:rPr>
              <a:t> zona euro tem hoje um sistema monetário semelhante ao dos Estados Unidos:</a:t>
            </a:r>
          </a:p>
          <a:p>
            <a:pPr marL="758825" indent="-354013" algn="just" eaLnBrk="1" hangingPunct="1">
              <a:buFont typeface="Wingdings" charset="2"/>
              <a:buChar char="§"/>
              <a:defRPr/>
            </a:pPr>
            <a:r>
              <a:rPr lang="pt-PT" sz="2000" dirty="0">
                <a:latin typeface="Cambria Math" charset="0"/>
                <a:ea typeface="Cambria Math" charset="0"/>
                <a:cs typeface="Cambria Math" charset="0"/>
              </a:rPr>
              <a:t>Um </a:t>
            </a:r>
            <a:r>
              <a:rPr lang="pt-PT" sz="2000" b="1" dirty="0">
                <a:solidFill>
                  <a:srgbClr val="7030A0"/>
                </a:solidFill>
                <a:latin typeface="Cambria Math" charset="0"/>
                <a:ea typeface="Cambria Math" charset="0"/>
                <a:cs typeface="Cambria Math" charset="0"/>
              </a:rPr>
              <a:t>Banco Central </a:t>
            </a:r>
            <a:r>
              <a:rPr lang="pt-PT" sz="2000" dirty="0">
                <a:latin typeface="Cambria Math" charset="0"/>
                <a:ea typeface="Cambria Math" charset="0"/>
                <a:cs typeface="Cambria Math" charset="0"/>
              </a:rPr>
              <a:t>(BCE, FRS), que toma as principais decisões de política monetária (variação da base monetária e das taxas de juro de referência) e que regula os principais bancos comerciais.</a:t>
            </a:r>
          </a:p>
          <a:p>
            <a:pPr marL="758825" indent="-354013" algn="just" eaLnBrk="1" hangingPunct="1">
              <a:buFont typeface="Wingdings" charset="2"/>
              <a:buChar char="§"/>
              <a:defRPr/>
            </a:pPr>
            <a:r>
              <a:rPr lang="pt-PT" sz="2000" b="1" dirty="0">
                <a:solidFill>
                  <a:srgbClr val="7030A0"/>
                </a:solidFill>
                <a:latin typeface="Cambria Math" charset="0"/>
                <a:ea typeface="Cambria Math" charset="0"/>
                <a:cs typeface="Cambria Math" charset="0"/>
              </a:rPr>
              <a:t>Bancos emissores regionais </a:t>
            </a:r>
            <a:r>
              <a:rPr lang="pt-PT" sz="2000" dirty="0">
                <a:latin typeface="Cambria Math" charset="0"/>
                <a:ea typeface="Cambria Math" charset="0"/>
                <a:cs typeface="Cambria Math" charset="0"/>
              </a:rPr>
              <a:t>(Banco de Portugal, de Espanha, etc., Banco Federal de New York, San Francisco, Chicago, etc.), que funcionam como bancos centrais na sua zona, mas debaixo da autoridade do banco central.</a:t>
            </a:r>
          </a:p>
          <a:p>
            <a:pPr marL="758825" indent="-354013" algn="just" eaLnBrk="1" hangingPunct="1">
              <a:buFont typeface="Wingdings" charset="2"/>
              <a:buChar char="§"/>
              <a:defRPr/>
            </a:pPr>
            <a:endParaRPr lang="pt-PT" sz="2000" dirty="0">
              <a:latin typeface="Cambria Math" charset="0"/>
              <a:ea typeface="Cambria Math" charset="0"/>
              <a:cs typeface="Cambria Math" charset="0"/>
            </a:endParaRPr>
          </a:p>
          <a:p>
            <a:pPr marL="444500" indent="-301625" algn="just" eaLnBrk="1" hangingPunct="1">
              <a:buFont typeface="Wingdings" charset="2"/>
              <a:buChar char="q"/>
              <a:defRPr/>
            </a:pPr>
            <a:r>
              <a:rPr lang="pt-PT" sz="2000" dirty="0">
                <a:latin typeface="Cambria Math" charset="0"/>
                <a:ea typeface="Cambria Math" charset="0"/>
                <a:cs typeface="Cambria Math" charset="0"/>
              </a:rPr>
              <a:t>O Banco de Portugal empresta moeda e recebe depósitos dos bancos portugueses e regula os pequenos bancos portugueses. Os grandes bancos são regulados diretamente pelo BCE.</a:t>
            </a:r>
          </a:p>
          <a:p>
            <a:pPr marL="444500" indent="-301625" algn="just" eaLnBrk="1" hangingPunct="1">
              <a:buFont typeface="Wingdings" charset="2"/>
              <a:buChar char="q"/>
              <a:defRPr/>
            </a:pPr>
            <a:endParaRPr lang="pt-PT" sz="2000" dirty="0">
              <a:latin typeface="Cambria Math" charset="0"/>
              <a:ea typeface="Cambria Math" charset="0"/>
              <a:cs typeface="Cambria Math" charset="0"/>
            </a:endParaRPr>
          </a:p>
          <a:p>
            <a:pPr marL="444500" indent="-301625" algn="just" eaLnBrk="1" hangingPunct="1">
              <a:buFont typeface="Wingdings" charset="2"/>
              <a:buChar char="q"/>
              <a:defRPr/>
            </a:pPr>
            <a:r>
              <a:rPr lang="pt-PT" sz="2000" dirty="0">
                <a:latin typeface="Cambria Math" charset="0"/>
                <a:ea typeface="Cambria Math" charset="0"/>
                <a:cs typeface="Cambria Math" charset="0"/>
              </a:rPr>
              <a:t>Os bancos regionais detêm o capital e compõem o Conselho de Administração do BCE.</a:t>
            </a:r>
          </a:p>
        </p:txBody>
      </p:sp>
    </p:spTree>
    <p:extLst>
      <p:ext uri="{BB962C8B-B14F-4D97-AF65-F5344CB8AC3E}">
        <p14:creationId xmlns:p14="http://schemas.microsoft.com/office/powerpoint/2010/main" val="626461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6" name="Rectangle 8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274638"/>
            <a:ext cx="8075240" cy="1066130"/>
          </a:xfrm>
        </p:spPr>
        <p:txBody>
          <a:bodyPr/>
          <a:lstStyle/>
          <a:p>
            <a:r>
              <a:rPr lang="pt-PT" dirty="0"/>
              <a:t>História da Moeda </a:t>
            </a:r>
            <a:r>
              <a:rPr lang="pt-PT" sz="3600" dirty="0"/>
              <a:t>– moeda metálica</a:t>
            </a:r>
          </a:p>
        </p:txBody>
      </p:sp>
      <p:sp>
        <p:nvSpPr>
          <p:cNvPr id="18437" name="Rectangle 9"/>
          <p:cNvSpPr>
            <a:spLocks noGrp="1" noChangeArrowheads="1"/>
          </p:cNvSpPr>
          <p:nvPr>
            <p:ph type="body" idx="4294967295"/>
          </p:nvPr>
        </p:nvSpPr>
        <p:spPr>
          <a:xfrm>
            <a:off x="481473" y="1622008"/>
            <a:ext cx="8050967" cy="5126038"/>
          </a:xfrm>
        </p:spPr>
        <p:txBody>
          <a:bodyPr/>
          <a:lstStyle/>
          <a:p>
            <a:pPr algn="just" eaLnBrk="1" hangingPunct="1">
              <a:lnSpc>
                <a:spcPct val="90000"/>
              </a:lnSpc>
            </a:pPr>
            <a:endParaRPr lang="pt-PT" sz="2000" dirty="0">
              <a:latin typeface="Cambria Math" charset="0"/>
              <a:ea typeface="Cambria Math" charset="0"/>
              <a:cs typeface="Cambria Math" charset="0"/>
            </a:endParaRPr>
          </a:p>
          <a:p>
            <a:pPr algn="just" eaLnBrk="1" hangingPunct="1"/>
            <a:r>
              <a:rPr lang="pt-PT" sz="2000" dirty="0">
                <a:latin typeface="Cambria Math" charset="0"/>
                <a:ea typeface="Cambria Math" charset="0"/>
                <a:cs typeface="Cambria Math" charset="0"/>
              </a:rPr>
              <a:t>As características duma mercadoria que possa servir de intermediária de trocas (</a:t>
            </a:r>
            <a:r>
              <a:rPr lang="pt-PT" sz="2000" i="1" dirty="0">
                <a:solidFill>
                  <a:srgbClr val="7030A0"/>
                </a:solidFill>
                <a:latin typeface="Cambria Math" charset="0"/>
                <a:ea typeface="Cambria Math" charset="0"/>
                <a:cs typeface="Cambria Math" charset="0"/>
              </a:rPr>
              <a:t>meio de pagamento</a:t>
            </a:r>
            <a:r>
              <a:rPr lang="pt-PT" sz="2000" dirty="0">
                <a:latin typeface="Cambria Math" charset="0"/>
                <a:ea typeface="Cambria Math" charset="0"/>
                <a:cs typeface="Cambria Math" charset="0"/>
              </a:rPr>
              <a:t>) devem então ser: </a:t>
            </a:r>
          </a:p>
          <a:p>
            <a:pPr eaLnBrk="1" hangingPunct="1">
              <a:buFontTx/>
              <a:buNone/>
            </a:pPr>
            <a:endParaRPr lang="pt-PT" sz="2000" dirty="0">
              <a:latin typeface="Cambria Math" charset="0"/>
              <a:ea typeface="Cambria Math" charset="0"/>
              <a:cs typeface="Cambria Math" charset="0"/>
            </a:endParaRPr>
          </a:p>
          <a:p>
            <a:pPr marL="588963" lvl="1" indent="-276225" eaLnBrk="1" hangingPunct="1">
              <a:buFont typeface="Wingdings" charset="2"/>
              <a:buChar char="§"/>
            </a:pPr>
            <a:r>
              <a:rPr lang="pt-PT" sz="1800" b="1" dirty="0">
                <a:solidFill>
                  <a:srgbClr val="002060"/>
                </a:solidFill>
                <a:latin typeface="Cambria Math" charset="0"/>
                <a:ea typeface="Cambria Math" charset="0"/>
                <a:cs typeface="Cambria Math" charset="0"/>
              </a:rPr>
              <a:t>Aceitação universal </a:t>
            </a:r>
            <a:r>
              <a:rPr lang="pt-PT" sz="1800" dirty="0">
                <a:latin typeface="Cambria Math" charset="0"/>
                <a:ea typeface="Cambria Math" charset="0"/>
                <a:cs typeface="Cambria Math" charset="0"/>
              </a:rPr>
              <a:t>– todos os agentes a aceitarem</a:t>
            </a:r>
            <a:r>
              <a:rPr lang="pt-PT" sz="1800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ambria Math" charset="0"/>
                <a:ea typeface="Cambria Math" charset="0"/>
                <a:cs typeface="Cambria Math" charset="0"/>
              </a:rPr>
              <a:t>   </a:t>
            </a:r>
          </a:p>
          <a:p>
            <a:pPr marL="588963" lvl="1" indent="-276225" eaLnBrk="1" hangingPunct="1">
              <a:buFont typeface="Wingdings" charset="2"/>
              <a:buChar char="§"/>
            </a:pPr>
            <a:r>
              <a:rPr lang="pt-PT" sz="18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ambria Math" charset="0"/>
                <a:ea typeface="Cambria Math" charset="0"/>
                <a:cs typeface="Cambria Math" charset="0"/>
              </a:rPr>
              <a:t>Durabilidade</a:t>
            </a:r>
            <a:r>
              <a:rPr lang="pt-PT" sz="1800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ambria Math" charset="0"/>
                <a:ea typeface="Cambria Math" charset="0"/>
                <a:cs typeface="Cambria Math" charset="0"/>
              </a:rPr>
              <a:t> </a:t>
            </a:r>
            <a:r>
              <a:rPr lang="pt-PT" sz="1800" dirty="0">
                <a:latin typeface="Cambria Math" charset="0"/>
                <a:ea typeface="Cambria Math" charset="0"/>
                <a:cs typeface="Cambria Math" charset="0"/>
              </a:rPr>
              <a:t>– não se estragar facilmente </a:t>
            </a:r>
            <a:endParaRPr lang="pt-PT" sz="1800" dirty="0">
              <a:solidFill>
                <a:srgbClr val="00206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Cambria Math" charset="0"/>
              <a:ea typeface="Cambria Math" charset="0"/>
              <a:cs typeface="Cambria Math" charset="0"/>
            </a:endParaRPr>
          </a:p>
          <a:p>
            <a:pPr marL="588963" lvl="1" indent="-276225" eaLnBrk="1" hangingPunct="1">
              <a:buFont typeface="Wingdings" charset="2"/>
              <a:buChar char="§"/>
            </a:pPr>
            <a:r>
              <a:rPr lang="pt-PT" sz="18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ambria Math" charset="0"/>
                <a:ea typeface="Cambria Math" charset="0"/>
                <a:cs typeface="Cambria Math" charset="0"/>
              </a:rPr>
              <a:t>Homogeneidade</a:t>
            </a:r>
            <a:r>
              <a:rPr lang="pt-PT" sz="1800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ambria Math" charset="0"/>
                <a:ea typeface="Cambria Math" charset="0"/>
                <a:cs typeface="Cambria Math" charset="0"/>
              </a:rPr>
              <a:t> </a:t>
            </a:r>
            <a:r>
              <a:rPr lang="pt-PT" sz="1800" dirty="0">
                <a:latin typeface="Cambria Math" charset="0"/>
                <a:ea typeface="Cambria Math" charset="0"/>
                <a:cs typeface="Cambria Math" charset="0"/>
              </a:rPr>
              <a:t>– todas as unidades terem o mesmo valor</a:t>
            </a:r>
            <a:endParaRPr lang="pt-PT" sz="1800" dirty="0">
              <a:solidFill>
                <a:srgbClr val="00206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Cambria Math" charset="0"/>
              <a:ea typeface="Cambria Math" charset="0"/>
              <a:cs typeface="Cambria Math" charset="0"/>
            </a:endParaRPr>
          </a:p>
          <a:p>
            <a:pPr marL="588963" lvl="1" indent="-276225" eaLnBrk="1" hangingPunct="1">
              <a:buFont typeface="Wingdings" charset="2"/>
              <a:buChar char="§"/>
            </a:pPr>
            <a:r>
              <a:rPr lang="pt-PT" sz="18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ambria Math" charset="0"/>
                <a:ea typeface="Cambria Math" charset="0"/>
                <a:cs typeface="Cambria Math" charset="0"/>
              </a:rPr>
              <a:t>Divisibilidade</a:t>
            </a:r>
            <a:r>
              <a:rPr lang="pt-PT" sz="1800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ambria Math" charset="0"/>
                <a:ea typeface="Cambria Math" charset="0"/>
                <a:cs typeface="Cambria Math" charset="0"/>
              </a:rPr>
              <a:t> </a:t>
            </a:r>
            <a:r>
              <a:rPr lang="pt-PT" sz="1800" dirty="0">
                <a:latin typeface="Cambria Math" charset="0"/>
                <a:ea typeface="Cambria Math" charset="0"/>
                <a:cs typeface="Cambria Math" charset="0"/>
              </a:rPr>
              <a:t>– poder ser dividida conforma a nossa conveniência</a:t>
            </a:r>
            <a:endParaRPr lang="pt-PT" sz="1800" dirty="0">
              <a:solidFill>
                <a:srgbClr val="00206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Cambria Math" charset="0"/>
              <a:ea typeface="Cambria Math" charset="0"/>
              <a:cs typeface="Cambria Math" charset="0"/>
            </a:endParaRPr>
          </a:p>
          <a:p>
            <a:pPr algn="just" eaLnBrk="1" hangingPunct="1"/>
            <a:endParaRPr lang="pt-PT" sz="2000" dirty="0">
              <a:latin typeface="Cambria Math" charset="0"/>
              <a:ea typeface="Cambria Math" charset="0"/>
              <a:cs typeface="Cambria Math" charset="0"/>
            </a:endParaRPr>
          </a:p>
          <a:p>
            <a:pPr algn="just" eaLnBrk="1" hangingPunct="1"/>
            <a:r>
              <a:rPr lang="pt-PT" sz="2000" dirty="0">
                <a:latin typeface="Cambria Math" charset="0"/>
                <a:ea typeface="Cambria Math" charset="0"/>
                <a:cs typeface="Cambria Math" charset="0"/>
              </a:rPr>
              <a:t>Ao longo da história antiga, vários bens com estas características foram utilizados: conchas, setas, sal, cereais, azeite.</a:t>
            </a:r>
          </a:p>
          <a:p>
            <a:pPr algn="just" eaLnBrk="1" hangingPunct="1">
              <a:lnSpc>
                <a:spcPct val="90000"/>
              </a:lnSpc>
            </a:pPr>
            <a:endParaRPr lang="pt-PT" sz="2000" dirty="0">
              <a:latin typeface="Cambria Math" charset="0"/>
              <a:ea typeface="Cambria Math" charset="0"/>
              <a:cs typeface="Cambria Math" charset="0"/>
            </a:endParaRPr>
          </a:p>
          <a:p>
            <a:pPr algn="just" eaLnBrk="1" hangingPunct="1">
              <a:lnSpc>
                <a:spcPct val="90000"/>
              </a:lnSpc>
            </a:pPr>
            <a:endParaRPr lang="pt-PT" sz="2000" dirty="0">
              <a:latin typeface="Cambria Math" charset="0"/>
              <a:ea typeface="Cambria Math" charset="0"/>
              <a:cs typeface="Cambria Math" charset="0"/>
            </a:endParaRPr>
          </a:p>
          <a:p>
            <a:pPr algn="just" eaLnBrk="1" hangingPunct="1">
              <a:lnSpc>
                <a:spcPct val="90000"/>
              </a:lnSpc>
            </a:pPr>
            <a:endParaRPr lang="pt-PT" sz="2000" dirty="0">
              <a:latin typeface="Cambria Math" charset="0"/>
              <a:ea typeface="Cambria Math" charset="0"/>
              <a:cs typeface="Cambria Math" charset="0"/>
            </a:endParaRPr>
          </a:p>
          <a:p>
            <a:pPr algn="just" eaLnBrk="1" hangingPunct="1">
              <a:lnSpc>
                <a:spcPct val="90000"/>
              </a:lnSpc>
            </a:pPr>
            <a:endParaRPr lang="pt-PT" sz="1800" dirty="0">
              <a:solidFill>
                <a:srgbClr val="00206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9135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84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84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84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843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843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843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7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1" name="Rectangle 8"/>
          <p:cNvSpPr>
            <a:spLocks noGrp="1" noChangeArrowheads="1"/>
          </p:cNvSpPr>
          <p:nvPr>
            <p:ph type="title" idx="4294967295"/>
          </p:nvPr>
        </p:nvSpPr>
        <p:spPr>
          <a:xfrm>
            <a:off x="467544" y="260648"/>
            <a:ext cx="8111306" cy="1296690"/>
          </a:xfrm>
        </p:spPr>
        <p:txBody>
          <a:bodyPr/>
          <a:lstStyle/>
          <a:p>
            <a:r>
              <a:rPr lang="pt-PT" altLang="x-none" dirty="0"/>
              <a:t>Sistema Monetário Europeu</a:t>
            </a:r>
          </a:p>
        </p:txBody>
      </p:sp>
      <p:sp>
        <p:nvSpPr>
          <p:cNvPr id="3" name="Rectangle 9"/>
          <p:cNvSpPr>
            <a:spLocks noGrp="1" noChangeArrowheads="1"/>
          </p:cNvSpPr>
          <p:nvPr>
            <p:ph type="body" idx="4294967295"/>
          </p:nvPr>
        </p:nvSpPr>
        <p:spPr>
          <a:xfrm>
            <a:off x="179388" y="1557338"/>
            <a:ext cx="8569325" cy="5472112"/>
          </a:xfrm>
        </p:spPr>
        <p:txBody>
          <a:bodyPr/>
          <a:lstStyle/>
          <a:p>
            <a:pPr marL="444500" indent="-301625" eaLnBrk="1" hangingPunct="1">
              <a:lnSpc>
                <a:spcPct val="80000"/>
              </a:lnSpc>
              <a:buFont typeface="Wingdings" charset="2"/>
              <a:buChar char="q"/>
              <a:defRPr/>
            </a:pPr>
            <a:endParaRPr lang="pt-PT" sz="2000" dirty="0">
              <a:latin typeface="Cambria Math" charset="0"/>
              <a:ea typeface="Cambria Math" charset="0"/>
              <a:cs typeface="Cambria Math" charset="0"/>
            </a:endParaRPr>
          </a:p>
          <a:p>
            <a:pPr marL="444500" indent="-301625" algn="just" eaLnBrk="1" hangingPunct="1">
              <a:buFont typeface="Wingdings" charset="2"/>
              <a:buChar char="q"/>
              <a:defRPr/>
            </a:pPr>
            <a:r>
              <a:rPr lang="pt-PT" sz="2000" dirty="0">
                <a:latin typeface="Cambria Math" charset="0"/>
                <a:ea typeface="Cambria Math" charset="0"/>
                <a:cs typeface="Cambria Math" charset="0"/>
              </a:rPr>
              <a:t>O Banco Central Europeu gere o sistema monetário europeu, o euro, controlando a Base Monetária e as taxas de referência.</a:t>
            </a:r>
          </a:p>
          <a:p>
            <a:pPr marL="444500" indent="-301625" algn="just" eaLnBrk="1" hangingPunct="1">
              <a:buFont typeface="Wingdings" charset="2"/>
              <a:buChar char="q"/>
              <a:defRPr/>
            </a:pPr>
            <a:endParaRPr lang="pt-PT" sz="2000" dirty="0">
              <a:latin typeface="Cambria Math" charset="0"/>
              <a:ea typeface="Cambria Math" charset="0"/>
              <a:cs typeface="Cambria Math" charset="0"/>
            </a:endParaRPr>
          </a:p>
          <a:p>
            <a:pPr marL="444500" indent="-301625" algn="just" eaLnBrk="1" hangingPunct="1">
              <a:buFont typeface="Wingdings" charset="2"/>
              <a:buChar char="q"/>
              <a:defRPr/>
            </a:pPr>
            <a:r>
              <a:rPr lang="pt-PT" sz="2000" dirty="0">
                <a:latin typeface="Cambria Math" charset="0"/>
                <a:ea typeface="Cambria Math" charset="0"/>
                <a:cs typeface="Cambria Math" charset="0"/>
              </a:rPr>
              <a:t>O BCE faz esta gestão procurando conciliar a situação económica e as necessidades dos diferentes países da zona euro:</a:t>
            </a:r>
          </a:p>
          <a:p>
            <a:pPr marL="444500" indent="-301625" algn="just" eaLnBrk="1" hangingPunct="1">
              <a:buFont typeface="Wingdings" charset="2"/>
              <a:buChar char="q"/>
              <a:defRPr/>
            </a:pPr>
            <a:endParaRPr lang="pt-PT" sz="2000" dirty="0">
              <a:latin typeface="Cambria Math" charset="0"/>
              <a:ea typeface="Cambria Math" charset="0"/>
              <a:cs typeface="Cambria Math" charset="0"/>
            </a:endParaRPr>
          </a:p>
          <a:p>
            <a:pPr marL="758825" indent="-354013" algn="just" eaLnBrk="1" hangingPunct="1">
              <a:buFont typeface="Wingdings" charset="2"/>
              <a:buChar char="§"/>
              <a:defRPr/>
            </a:pPr>
            <a:r>
              <a:rPr lang="pt-PT" sz="1800" dirty="0">
                <a:latin typeface="Cambria Math" charset="0"/>
                <a:ea typeface="Cambria Math" charset="0"/>
                <a:cs typeface="Cambria Math" charset="0"/>
              </a:rPr>
              <a:t>Países do Sul, como Portugal, Itália e Grécia, que preferiam ter um euro mais fraco, juros baixos e mais inflação, para melhorarem a competitividade das suas exportações e diluírem as suas dívidas;</a:t>
            </a:r>
          </a:p>
          <a:p>
            <a:pPr marL="758825" indent="-354013" algn="just" eaLnBrk="1" hangingPunct="1">
              <a:buFont typeface="Wingdings" charset="2"/>
              <a:buChar char="§"/>
              <a:defRPr/>
            </a:pPr>
            <a:endParaRPr lang="pt-PT" sz="1800" dirty="0">
              <a:latin typeface="Cambria Math" charset="0"/>
              <a:ea typeface="Cambria Math" charset="0"/>
              <a:cs typeface="Cambria Math" charset="0"/>
            </a:endParaRPr>
          </a:p>
          <a:p>
            <a:pPr marL="758825" indent="-354013" algn="just" eaLnBrk="1" hangingPunct="1">
              <a:buFont typeface="Wingdings" charset="2"/>
              <a:buChar char="§"/>
              <a:defRPr/>
            </a:pPr>
            <a:r>
              <a:rPr lang="pt-PT" sz="1800" dirty="0">
                <a:latin typeface="Cambria Math" charset="0"/>
                <a:ea typeface="Cambria Math" charset="0"/>
                <a:cs typeface="Cambria Math" charset="0"/>
              </a:rPr>
              <a:t>Países do Norte, como a Alemanha e a Holanda, que preferem um euro forte e juros altos, para comprarem produtos mais baratos e manterem o valor dos seus investimentos e empréstimos no resto da Europa e </a:t>
            </a:r>
            <a:r>
              <a:rPr lang="pt-PT" sz="2000" dirty="0">
                <a:latin typeface="Cambria Math" charset="0"/>
                <a:ea typeface="Cambria Math" charset="0"/>
                <a:cs typeface="Cambria Math" charset="0"/>
              </a:rPr>
              <a:t>do Mundo. </a:t>
            </a:r>
          </a:p>
          <a:p>
            <a:pPr marL="444500" indent="-301625" algn="just" eaLnBrk="1" hangingPunct="1">
              <a:lnSpc>
                <a:spcPct val="80000"/>
              </a:lnSpc>
              <a:buFont typeface="Wingdings" charset="2"/>
              <a:buChar char="q"/>
              <a:defRPr/>
            </a:pPr>
            <a:endParaRPr lang="pt-PT" sz="2000" dirty="0">
              <a:latin typeface="Cambria Math" charset="0"/>
              <a:ea typeface="Cambria Math" charset="0"/>
              <a:cs typeface="Cambria Math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3395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1" name="Rectangle 8"/>
          <p:cNvSpPr>
            <a:spLocks noGrp="1" noChangeArrowheads="1"/>
          </p:cNvSpPr>
          <p:nvPr>
            <p:ph type="title" idx="4294967295"/>
          </p:nvPr>
        </p:nvSpPr>
        <p:spPr>
          <a:xfrm>
            <a:off x="467544" y="260648"/>
            <a:ext cx="8111306" cy="1296690"/>
          </a:xfrm>
        </p:spPr>
        <p:txBody>
          <a:bodyPr/>
          <a:lstStyle/>
          <a:p>
            <a:r>
              <a:rPr lang="pt-PT" altLang="x-none" dirty="0"/>
              <a:t>Sistema Monetário Europeu</a:t>
            </a:r>
          </a:p>
        </p:txBody>
      </p:sp>
      <p:sp>
        <p:nvSpPr>
          <p:cNvPr id="3" name="Rectangle 9"/>
          <p:cNvSpPr>
            <a:spLocks noGrp="1" noChangeArrowheads="1"/>
          </p:cNvSpPr>
          <p:nvPr>
            <p:ph type="body" idx="4294967295"/>
          </p:nvPr>
        </p:nvSpPr>
        <p:spPr>
          <a:xfrm>
            <a:off x="179388" y="1557338"/>
            <a:ext cx="8569325" cy="5472112"/>
          </a:xfrm>
        </p:spPr>
        <p:txBody>
          <a:bodyPr/>
          <a:lstStyle/>
          <a:p>
            <a:pPr marL="444500" indent="-301625" eaLnBrk="1" hangingPunct="1">
              <a:lnSpc>
                <a:spcPct val="80000"/>
              </a:lnSpc>
              <a:buFont typeface="Wingdings" charset="2"/>
              <a:buChar char="q"/>
              <a:defRPr/>
            </a:pPr>
            <a:endParaRPr lang="pt-PT" sz="2000" dirty="0">
              <a:latin typeface="Cambria Math" charset="0"/>
              <a:ea typeface="Cambria Math" charset="0"/>
              <a:cs typeface="Cambria Math" charset="0"/>
            </a:endParaRPr>
          </a:p>
          <a:p>
            <a:pPr marL="444500" indent="-301625" algn="just" eaLnBrk="1" hangingPunct="1">
              <a:spcBef>
                <a:spcPts val="600"/>
              </a:spcBef>
              <a:buFont typeface="Wingdings" charset="2"/>
              <a:buChar char="q"/>
              <a:defRPr/>
            </a:pPr>
            <a:r>
              <a:rPr lang="pt-PT" sz="2000" dirty="0">
                <a:latin typeface="Cambria Math" charset="0"/>
                <a:ea typeface="Cambria Math" charset="0"/>
                <a:cs typeface="Cambria Math" charset="0"/>
              </a:rPr>
              <a:t>O tratado de </a:t>
            </a:r>
            <a:r>
              <a:rPr lang="pt-PT" sz="2000" dirty="0" err="1">
                <a:latin typeface="Cambria Math" charset="0"/>
                <a:ea typeface="Cambria Math" charset="0"/>
                <a:cs typeface="Cambria Math" charset="0"/>
              </a:rPr>
              <a:t>Maastrich</a:t>
            </a:r>
            <a:r>
              <a:rPr lang="pt-PT" sz="2000" dirty="0">
                <a:latin typeface="Cambria Math" charset="0"/>
                <a:ea typeface="Cambria Math" charset="0"/>
                <a:cs typeface="Cambria Math" charset="0"/>
              </a:rPr>
              <a:t>, que criou o euro e o BCE, fixou como </a:t>
            </a:r>
            <a:r>
              <a:rPr lang="pt-PT" sz="2000" dirty="0" err="1">
                <a:latin typeface="Cambria Math" charset="0"/>
                <a:ea typeface="Cambria Math" charset="0"/>
                <a:cs typeface="Cambria Math" charset="0"/>
              </a:rPr>
              <a:t>objectivo</a:t>
            </a:r>
            <a:r>
              <a:rPr lang="pt-PT" sz="2000" dirty="0">
                <a:latin typeface="Cambria Math" charset="0"/>
                <a:ea typeface="Cambria Math" charset="0"/>
                <a:cs typeface="Cambria Math" charset="0"/>
              </a:rPr>
              <a:t> para a política monetária manter a inflação “</a:t>
            </a:r>
            <a:r>
              <a:rPr lang="pt-PT" sz="2000" b="1" i="1" dirty="0">
                <a:solidFill>
                  <a:srgbClr val="7030A0"/>
                </a:solidFill>
                <a:latin typeface="Cambria Math" charset="0"/>
                <a:ea typeface="Cambria Math" charset="0"/>
                <a:cs typeface="Cambria Math" charset="0"/>
              </a:rPr>
              <a:t>próxima, mas abaixo dos 2%</a:t>
            </a:r>
            <a:r>
              <a:rPr lang="pt-PT" sz="2000" dirty="0">
                <a:latin typeface="Cambria Math" charset="0"/>
                <a:ea typeface="Cambria Math" charset="0"/>
                <a:cs typeface="Cambria Math" charset="0"/>
              </a:rPr>
              <a:t>”.</a:t>
            </a:r>
          </a:p>
          <a:p>
            <a:pPr marL="444500" indent="-301625" algn="just" eaLnBrk="1" hangingPunct="1">
              <a:spcBef>
                <a:spcPts val="600"/>
              </a:spcBef>
              <a:buFont typeface="Wingdings" charset="2"/>
              <a:buChar char="q"/>
              <a:defRPr/>
            </a:pPr>
            <a:endParaRPr lang="pt-PT" sz="2000" dirty="0">
              <a:latin typeface="Cambria Math" charset="0"/>
              <a:ea typeface="Cambria Math" charset="0"/>
              <a:cs typeface="Cambria Math" charset="0"/>
            </a:endParaRPr>
          </a:p>
          <a:p>
            <a:pPr marL="444500" indent="-301625" algn="just" eaLnBrk="1" hangingPunct="1">
              <a:spcBef>
                <a:spcPts val="600"/>
              </a:spcBef>
              <a:buFont typeface="Wingdings" charset="2"/>
              <a:buChar char="q"/>
              <a:defRPr/>
            </a:pPr>
            <a:r>
              <a:rPr lang="pt-PT" sz="2000" dirty="0">
                <a:latin typeface="Cambria Math" charset="0"/>
                <a:ea typeface="Cambria Math" charset="0"/>
                <a:cs typeface="Cambria Math" charset="0"/>
              </a:rPr>
              <a:t>Como a inflação na zona euro tem estado muito abaixo desse valor, BCE tem seguido recentemente políticas expansionistas:</a:t>
            </a:r>
          </a:p>
          <a:p>
            <a:pPr marL="444500" indent="-301625" algn="just" eaLnBrk="1" hangingPunct="1">
              <a:spcBef>
                <a:spcPts val="600"/>
              </a:spcBef>
              <a:buFont typeface="Wingdings" charset="2"/>
              <a:buChar char="q"/>
              <a:defRPr/>
            </a:pPr>
            <a:endParaRPr lang="pt-PT" sz="2000" dirty="0">
              <a:latin typeface="Cambria Math" charset="0"/>
              <a:ea typeface="Cambria Math" charset="0"/>
              <a:cs typeface="Cambria Math" charset="0"/>
            </a:endParaRPr>
          </a:p>
          <a:p>
            <a:pPr marL="758825" indent="-354013" algn="just" eaLnBrk="1" hangingPunct="1">
              <a:spcBef>
                <a:spcPts val="600"/>
              </a:spcBef>
              <a:buFont typeface="Wingdings" charset="2"/>
              <a:buChar char="§"/>
              <a:defRPr/>
            </a:pPr>
            <a:r>
              <a:rPr lang="pt-PT" sz="2000" dirty="0">
                <a:latin typeface="Cambria Math" charset="0"/>
                <a:ea typeface="Cambria Math" charset="0"/>
                <a:cs typeface="Cambria Math" charset="0"/>
              </a:rPr>
              <a:t>mantendo taxas de juros baixas;</a:t>
            </a:r>
          </a:p>
          <a:p>
            <a:pPr marL="758825" indent="-354013" algn="just" eaLnBrk="1" hangingPunct="1">
              <a:spcBef>
                <a:spcPts val="600"/>
              </a:spcBef>
              <a:buFont typeface="Wingdings" charset="2"/>
              <a:buChar char="§"/>
              <a:defRPr/>
            </a:pPr>
            <a:endParaRPr lang="pt-PT" sz="2000" dirty="0">
              <a:latin typeface="Cambria Math" charset="0"/>
              <a:ea typeface="Cambria Math" charset="0"/>
              <a:cs typeface="Cambria Math" charset="0"/>
            </a:endParaRPr>
          </a:p>
          <a:p>
            <a:pPr marL="758825" indent="-354013" algn="just" eaLnBrk="1" hangingPunct="1">
              <a:spcBef>
                <a:spcPts val="600"/>
              </a:spcBef>
              <a:buFont typeface="Wingdings" charset="2"/>
              <a:buChar char="§"/>
              <a:defRPr/>
            </a:pPr>
            <a:r>
              <a:rPr lang="pt-PT" sz="2000" dirty="0">
                <a:latin typeface="Cambria Math" charset="0"/>
                <a:ea typeface="Cambria Math" charset="0"/>
                <a:cs typeface="Cambria Math" charset="0"/>
              </a:rPr>
              <a:t>expandindo a base monetária (“</a:t>
            </a:r>
            <a:r>
              <a:rPr lang="pt-PT" sz="2000" i="1" dirty="0" err="1">
                <a:latin typeface="Cambria Math" charset="0"/>
                <a:ea typeface="Cambria Math" charset="0"/>
                <a:cs typeface="Cambria Math" charset="0"/>
              </a:rPr>
              <a:t>quantitative</a:t>
            </a:r>
            <a:r>
              <a:rPr lang="pt-PT" sz="2000" i="1" dirty="0">
                <a:latin typeface="Cambria Math" charset="0"/>
                <a:ea typeface="Cambria Math" charset="0"/>
                <a:cs typeface="Cambria Math" charset="0"/>
              </a:rPr>
              <a:t> </a:t>
            </a:r>
            <a:r>
              <a:rPr lang="pt-PT" sz="2000" i="1" dirty="0" err="1">
                <a:latin typeface="Cambria Math" charset="0"/>
                <a:ea typeface="Cambria Math" charset="0"/>
                <a:cs typeface="Cambria Math" charset="0"/>
              </a:rPr>
              <a:t>easing</a:t>
            </a:r>
            <a:r>
              <a:rPr lang="pt-PT" sz="2000" dirty="0">
                <a:latin typeface="Cambria Math" charset="0"/>
                <a:ea typeface="Cambria Math" charset="0"/>
                <a:cs typeface="Cambria Math" charset="0"/>
              </a:rPr>
              <a:t>” – compra de dívida dos países europeus). </a:t>
            </a:r>
          </a:p>
          <a:p>
            <a:pPr marL="444500" indent="-301625" algn="just" eaLnBrk="1" hangingPunct="1">
              <a:spcBef>
                <a:spcPts val="600"/>
              </a:spcBef>
              <a:buFont typeface="Wingdings" charset="2"/>
              <a:buChar char="q"/>
              <a:defRPr/>
            </a:pPr>
            <a:endParaRPr lang="pt-PT" sz="2000" dirty="0">
              <a:latin typeface="Cambria Math" charset="0"/>
              <a:ea typeface="Cambria Math" charset="0"/>
              <a:cs typeface="Cambria Math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8294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1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15888"/>
            <a:ext cx="8229600" cy="1139825"/>
          </a:xfrm>
        </p:spPr>
        <p:txBody>
          <a:bodyPr/>
          <a:lstStyle/>
          <a:p>
            <a:pPr eaLnBrk="1" hangingPunct="1"/>
            <a:r>
              <a:rPr lang="pt-PT" altLang="x-none"/>
              <a:t>Bibliografia</a:t>
            </a:r>
            <a:endParaRPr lang="pt-PT" altLang="x-none" sz="3200"/>
          </a:p>
        </p:txBody>
      </p:sp>
      <p:sp>
        <p:nvSpPr>
          <p:cNvPr id="3471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484313"/>
            <a:ext cx="8229600" cy="4646612"/>
          </a:xfrm>
        </p:spPr>
        <p:txBody>
          <a:bodyPr/>
          <a:lstStyle/>
          <a:p>
            <a:pPr marL="0" indent="0" algn="just" eaLnBrk="1" hangingPunct="1">
              <a:lnSpc>
                <a:spcPct val="90000"/>
              </a:lnSpc>
              <a:buNone/>
            </a:pPr>
            <a:endParaRPr lang="pt-PT" altLang="x-none" sz="2000" dirty="0">
              <a:latin typeface="Cambria Math" charset="0"/>
              <a:ea typeface="Cambria Math" charset="0"/>
              <a:cs typeface="Cambria Math" charset="0"/>
            </a:endParaRPr>
          </a:p>
          <a:p>
            <a:pPr marL="360363" indent="-360363" algn="just" eaLnBrk="1" hangingPunct="1">
              <a:lnSpc>
                <a:spcPct val="90000"/>
              </a:lnSpc>
            </a:pPr>
            <a:endParaRPr lang="pt-PT" altLang="x-none" sz="2000" dirty="0">
              <a:latin typeface="Cambria Math" charset="0"/>
              <a:ea typeface="Cambria Math" charset="0"/>
              <a:cs typeface="Cambria Math" charset="0"/>
            </a:endParaRPr>
          </a:p>
          <a:p>
            <a:pPr marL="360363" indent="-360363" algn="just" eaLnBrk="1" hangingPunct="1">
              <a:lnSpc>
                <a:spcPct val="90000"/>
              </a:lnSpc>
            </a:pPr>
            <a:endParaRPr lang="pt-PT" altLang="x-none" sz="2000" dirty="0">
              <a:latin typeface="Cambria Math" charset="0"/>
              <a:ea typeface="Cambria Math" charset="0"/>
              <a:cs typeface="Cambria Math" charset="0"/>
            </a:endParaRPr>
          </a:p>
          <a:p>
            <a:pPr marL="533400" indent="-533400" eaLnBrk="1" hangingPunct="1">
              <a:lnSpc>
                <a:spcPct val="90000"/>
              </a:lnSpc>
            </a:pPr>
            <a:endParaRPr lang="pt-PT" altLang="x-none" dirty="0"/>
          </a:p>
          <a:p>
            <a:pPr marL="533400" indent="-533400" eaLnBrk="1" hangingPunct="1">
              <a:lnSpc>
                <a:spcPct val="90000"/>
              </a:lnSpc>
              <a:buFont typeface="Wingdings" charset="2"/>
              <a:buNone/>
            </a:pPr>
            <a:endParaRPr lang="pt-PT" altLang="x-none" dirty="0"/>
          </a:p>
          <a:p>
            <a:pPr marL="533400" indent="-533400" algn="ctr" eaLnBrk="1" hangingPunct="1">
              <a:lnSpc>
                <a:spcPct val="90000"/>
              </a:lnSpc>
              <a:buFont typeface="Wingdings" charset="2"/>
              <a:buNone/>
            </a:pPr>
            <a:endParaRPr lang="pt-PT" altLang="x-none" b="1" dirty="0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8B8C342E-FC8A-46B8-B47D-8350D672C0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1700808"/>
            <a:ext cx="7488831" cy="4176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2281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6" name="Rectangle 8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274638"/>
            <a:ext cx="8075240" cy="1066130"/>
          </a:xfrm>
        </p:spPr>
        <p:txBody>
          <a:bodyPr/>
          <a:lstStyle/>
          <a:p>
            <a:r>
              <a:rPr lang="pt-PT" dirty="0"/>
              <a:t>História da Moeda </a:t>
            </a:r>
            <a:r>
              <a:rPr lang="pt-PT" sz="3600" dirty="0"/>
              <a:t>– moeda metálica</a:t>
            </a:r>
          </a:p>
        </p:txBody>
      </p:sp>
      <p:sp>
        <p:nvSpPr>
          <p:cNvPr id="18437" name="Rectangle 9"/>
          <p:cNvSpPr>
            <a:spLocks noGrp="1" noChangeArrowheads="1"/>
          </p:cNvSpPr>
          <p:nvPr>
            <p:ph type="body" idx="4294967295"/>
          </p:nvPr>
        </p:nvSpPr>
        <p:spPr>
          <a:xfrm>
            <a:off x="481473" y="1622008"/>
            <a:ext cx="8050967" cy="5126038"/>
          </a:xfrm>
        </p:spPr>
        <p:txBody>
          <a:bodyPr/>
          <a:lstStyle/>
          <a:p>
            <a:pPr algn="just" eaLnBrk="1" hangingPunct="1"/>
            <a:r>
              <a:rPr lang="pt-PT" sz="2000" dirty="0">
                <a:latin typeface="Cambria Math" charset="0"/>
                <a:ea typeface="Cambria Math" charset="0"/>
                <a:cs typeface="Cambria Math" charset="0"/>
              </a:rPr>
              <a:t>O desenvolvimento das economias e do comércio levou a que o valor das transações aumentasse. Para comprar 20 ovelhas precisaríamos de pagar com muitos sacos de trigo.</a:t>
            </a:r>
          </a:p>
          <a:p>
            <a:pPr algn="just" eaLnBrk="1" hangingPunct="1"/>
            <a:endParaRPr lang="pt-PT" sz="2000" dirty="0">
              <a:latin typeface="Cambria Math" charset="0"/>
              <a:ea typeface="Cambria Math" charset="0"/>
              <a:cs typeface="Cambria Math" charset="0"/>
            </a:endParaRPr>
          </a:p>
          <a:p>
            <a:pPr algn="just" eaLnBrk="1" hangingPunct="1"/>
            <a:r>
              <a:rPr lang="pt-PT" sz="2000" dirty="0">
                <a:latin typeface="Cambria Math" charset="0"/>
                <a:ea typeface="Cambria Math" charset="0"/>
                <a:cs typeface="Cambria Math" charset="0"/>
              </a:rPr>
              <a:t>Às características anteriores juntou-se outra que facilitava os pagamentos: </a:t>
            </a:r>
          </a:p>
          <a:p>
            <a:pPr eaLnBrk="1" hangingPunct="1">
              <a:buFontTx/>
              <a:buNone/>
            </a:pPr>
            <a:endParaRPr lang="pt-PT" sz="2000" dirty="0">
              <a:latin typeface="Cambria Math" charset="0"/>
              <a:ea typeface="Cambria Math" charset="0"/>
              <a:cs typeface="Cambria Math" charset="0"/>
            </a:endParaRPr>
          </a:p>
          <a:p>
            <a:pPr marL="627063" lvl="1" indent="-314325" eaLnBrk="1" hangingPunct="1">
              <a:buFont typeface="Wingdings" charset="2"/>
              <a:buChar char="§"/>
            </a:pPr>
            <a:r>
              <a:rPr lang="pt-PT" sz="1800" b="1" dirty="0">
                <a:solidFill>
                  <a:srgbClr val="002060"/>
                </a:solidFill>
                <a:latin typeface="Cambria Math" charset="0"/>
                <a:ea typeface="Cambria Math" charset="0"/>
                <a:cs typeface="Cambria Math" charset="0"/>
              </a:rPr>
              <a:t>Elevado valor específico </a:t>
            </a:r>
            <a:r>
              <a:rPr lang="pt-PT" sz="1800" dirty="0">
                <a:latin typeface="Cambria Math" charset="0"/>
                <a:ea typeface="Cambria Math" charset="0"/>
                <a:cs typeface="Cambria Math" charset="0"/>
              </a:rPr>
              <a:t>– se a moeda tiver elevado valor são necessária pequenas quantidades para fazer transações </a:t>
            </a:r>
            <a:endParaRPr lang="pt-PT" sz="2000" dirty="0">
              <a:latin typeface="Cambria Math" charset="0"/>
              <a:ea typeface="Cambria Math" charset="0"/>
              <a:cs typeface="Cambria Math" charset="0"/>
            </a:endParaRPr>
          </a:p>
          <a:p>
            <a:pPr algn="just" eaLnBrk="1" hangingPunct="1"/>
            <a:endParaRPr lang="pt-PT" sz="2000" dirty="0">
              <a:latin typeface="Cambria Math" charset="0"/>
              <a:ea typeface="Cambria Math" charset="0"/>
              <a:cs typeface="Cambria Math" charset="0"/>
            </a:endParaRPr>
          </a:p>
          <a:p>
            <a:pPr algn="just" eaLnBrk="1" hangingPunct="1"/>
            <a:r>
              <a:rPr lang="pt-PT" sz="2000" dirty="0">
                <a:latin typeface="Cambria Math" charset="0"/>
                <a:ea typeface="Cambria Math" charset="0"/>
                <a:cs typeface="Cambria Math" charset="0"/>
              </a:rPr>
              <a:t>Assim, aos poucos, os bens escolhidos para servir de Moeda passaram a ser apenas os </a:t>
            </a:r>
            <a:r>
              <a:rPr lang="pt-PT" sz="2000" b="1" u="sng" dirty="0">
                <a:solidFill>
                  <a:srgbClr val="FF0000"/>
                </a:solidFill>
                <a:latin typeface="Cambria Math" charset="0"/>
                <a:ea typeface="Cambria Math" charset="0"/>
                <a:cs typeface="Cambria Math" charset="0"/>
              </a:rPr>
              <a:t>Metais Preciosos</a:t>
            </a:r>
            <a:r>
              <a:rPr lang="pt-PT" sz="2000" dirty="0">
                <a:latin typeface="Cambria Math" charset="0"/>
                <a:ea typeface="Cambria Math" charset="0"/>
                <a:cs typeface="Cambria Math" charset="0"/>
              </a:rPr>
              <a:t>.</a:t>
            </a:r>
          </a:p>
          <a:p>
            <a:pPr algn="just" eaLnBrk="1" hangingPunct="1"/>
            <a:endParaRPr lang="pt-PT" sz="2000" dirty="0">
              <a:latin typeface="Cambria Math" charset="0"/>
              <a:ea typeface="Cambria Math" charset="0"/>
              <a:cs typeface="Cambria Math" charset="0"/>
            </a:endParaRPr>
          </a:p>
          <a:p>
            <a:pPr algn="just" eaLnBrk="1" hangingPunct="1"/>
            <a:r>
              <a:rPr lang="pt-PT" sz="2000" dirty="0">
                <a:latin typeface="Cambria Math" charset="0"/>
                <a:ea typeface="Cambria Math" charset="0"/>
                <a:cs typeface="Cambria Math" charset="0"/>
              </a:rPr>
              <a:t>O ouro e a prata foram os principais metais usados com moeda durante séculos. </a:t>
            </a:r>
          </a:p>
          <a:p>
            <a:pPr algn="just" eaLnBrk="1" hangingPunct="1">
              <a:lnSpc>
                <a:spcPct val="90000"/>
              </a:lnSpc>
            </a:pPr>
            <a:endParaRPr lang="pt-PT" sz="2000" dirty="0">
              <a:latin typeface="Cambria Math" charset="0"/>
              <a:ea typeface="Cambria Math" charset="0"/>
              <a:cs typeface="Cambria Math" charset="0"/>
            </a:endParaRPr>
          </a:p>
          <a:p>
            <a:pPr algn="just" eaLnBrk="1" hangingPunct="1">
              <a:lnSpc>
                <a:spcPct val="90000"/>
              </a:lnSpc>
            </a:pPr>
            <a:endParaRPr lang="pt-PT" sz="1800" dirty="0">
              <a:solidFill>
                <a:srgbClr val="00206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1625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4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84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84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843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843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7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6" name="Rectangle 8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274638"/>
            <a:ext cx="8075240" cy="1066130"/>
          </a:xfrm>
        </p:spPr>
        <p:txBody>
          <a:bodyPr/>
          <a:lstStyle/>
          <a:p>
            <a:r>
              <a:rPr lang="pt-PT" dirty="0"/>
              <a:t>História da Moeda </a:t>
            </a:r>
            <a:r>
              <a:rPr lang="pt-PT" sz="3600" dirty="0"/>
              <a:t>– moeda papel</a:t>
            </a:r>
          </a:p>
        </p:txBody>
      </p:sp>
      <p:sp>
        <p:nvSpPr>
          <p:cNvPr id="18437" name="Rectangle 9"/>
          <p:cNvSpPr>
            <a:spLocks noGrp="1" noChangeArrowheads="1"/>
          </p:cNvSpPr>
          <p:nvPr>
            <p:ph type="body" idx="4294967295"/>
          </p:nvPr>
        </p:nvSpPr>
        <p:spPr>
          <a:xfrm>
            <a:off x="481473" y="1622008"/>
            <a:ext cx="8050967" cy="5126038"/>
          </a:xfrm>
        </p:spPr>
        <p:txBody>
          <a:bodyPr/>
          <a:lstStyle/>
          <a:p>
            <a:pPr algn="just" eaLnBrk="1" hangingPunct="1"/>
            <a:r>
              <a:rPr lang="pt-PT" sz="2000" dirty="0">
                <a:latin typeface="Cambria Math" charset="0"/>
                <a:ea typeface="Cambria Math" charset="0"/>
                <a:cs typeface="Cambria Math" charset="0"/>
              </a:rPr>
              <a:t>No final da Idade Média, o crescimento do comércio a longa distância levantava a questão da segurança em transportar significativas quantidades em ouro de uma ponta à outra da Europa.</a:t>
            </a:r>
          </a:p>
          <a:p>
            <a:pPr algn="just" eaLnBrk="1" hangingPunct="1"/>
            <a:endParaRPr lang="pt-PT" sz="2000" dirty="0">
              <a:latin typeface="Cambria Math" charset="0"/>
              <a:ea typeface="Cambria Math" charset="0"/>
              <a:cs typeface="Cambria Math" charset="0"/>
            </a:endParaRPr>
          </a:p>
          <a:p>
            <a:pPr algn="just" eaLnBrk="1" hangingPunct="1"/>
            <a:r>
              <a:rPr lang="pt-PT" sz="2000" dirty="0">
                <a:latin typeface="Cambria Math" charset="0"/>
                <a:ea typeface="Cambria Math" charset="0"/>
                <a:cs typeface="Cambria Math" charset="0"/>
              </a:rPr>
              <a:t>Alguns grandes e ricos comerciantes com armazéns ou escritórios em várias cidades europeias procuraram facilitar as trocas, permitindo que outro agente depositasse ouro num escritório em Florença e depois levantasse uma quantidade idêntica em Antuérpia.</a:t>
            </a:r>
          </a:p>
          <a:p>
            <a:pPr algn="just" eaLnBrk="1" hangingPunct="1"/>
            <a:endParaRPr lang="pt-PT" sz="2000" dirty="0">
              <a:latin typeface="Cambria Math" charset="0"/>
              <a:ea typeface="Cambria Math" charset="0"/>
              <a:cs typeface="Cambria Math" charset="0"/>
            </a:endParaRPr>
          </a:p>
          <a:p>
            <a:pPr algn="just" eaLnBrk="1" hangingPunct="1"/>
            <a:r>
              <a:rPr lang="pt-PT" sz="2000" dirty="0">
                <a:latin typeface="Cambria Math" charset="0"/>
                <a:ea typeface="Cambria Math" charset="0"/>
                <a:cs typeface="Cambria Math" charset="0"/>
              </a:rPr>
              <a:t>Para isso emitiam cartas (bilhetes, notas) dizendo: “O Sr. Fulano de Tal tem o direito de levantar </a:t>
            </a:r>
            <a:r>
              <a:rPr lang="pt-PT" sz="2000" u="sng" dirty="0">
                <a:solidFill>
                  <a:srgbClr val="7030A0"/>
                </a:solidFill>
                <a:latin typeface="Cambria Math" charset="0"/>
                <a:ea typeface="Cambria Math" charset="0"/>
                <a:cs typeface="Cambria Math" charset="0"/>
              </a:rPr>
              <a:t>x onças </a:t>
            </a:r>
            <a:r>
              <a:rPr lang="pt-PT" sz="2000" dirty="0">
                <a:latin typeface="Cambria Math" charset="0"/>
                <a:ea typeface="Cambria Math" charset="0"/>
                <a:cs typeface="Cambria Math" charset="0"/>
              </a:rPr>
              <a:t>(ou libras) de ouro em qualquer dos meus escritórios”.</a:t>
            </a:r>
          </a:p>
          <a:p>
            <a:pPr algn="just" eaLnBrk="1" hangingPunct="1"/>
            <a:endParaRPr lang="pt-PT" sz="2000" dirty="0">
              <a:latin typeface="Cambria Math" charset="0"/>
              <a:ea typeface="Cambria Math" charset="0"/>
              <a:cs typeface="Cambria Math" charset="0"/>
            </a:endParaRPr>
          </a:p>
          <a:p>
            <a:pPr algn="just" eaLnBrk="1" hangingPunct="1"/>
            <a:r>
              <a:rPr lang="pt-PT" sz="2000" dirty="0">
                <a:latin typeface="Cambria Math" charset="0"/>
                <a:ea typeface="Cambria Math" charset="0"/>
                <a:cs typeface="Cambria Math" charset="0"/>
              </a:rPr>
              <a:t>Esses bilhetes evoluíram: passaram a ser “Ao portador” e em quantidades (valores) </a:t>
            </a:r>
            <a:r>
              <a:rPr lang="pt-PT" sz="2000" i="1" dirty="0" err="1">
                <a:latin typeface="Cambria Math" charset="0"/>
                <a:ea typeface="Cambria Math" charset="0"/>
                <a:cs typeface="Cambria Math" charset="0"/>
              </a:rPr>
              <a:t>standardizados</a:t>
            </a:r>
            <a:r>
              <a:rPr lang="pt-PT" sz="2000" dirty="0">
                <a:latin typeface="Cambria Math" charset="0"/>
                <a:ea typeface="Cambria Math" charset="0"/>
                <a:cs typeface="Cambria Math" charset="0"/>
              </a:rPr>
              <a:t>. Nasceu o </a:t>
            </a:r>
            <a:r>
              <a:rPr lang="pt-PT" sz="2000" b="1" dirty="0">
                <a:solidFill>
                  <a:srgbClr val="C00000"/>
                </a:solidFill>
                <a:latin typeface="Cambria Math" charset="0"/>
                <a:ea typeface="Cambria Math" charset="0"/>
                <a:cs typeface="Cambria Math" charset="0"/>
              </a:rPr>
              <a:t>papel-moeda</a:t>
            </a:r>
            <a:r>
              <a:rPr lang="pt-PT" sz="2000" dirty="0">
                <a:latin typeface="Cambria Math" charset="0"/>
                <a:ea typeface="Cambria Math" charset="0"/>
                <a:cs typeface="Cambria Math" charset="0"/>
              </a:rPr>
              <a:t>. </a:t>
            </a:r>
          </a:p>
          <a:p>
            <a:pPr algn="just" eaLnBrk="1" hangingPunct="1"/>
            <a:endParaRPr lang="pt-PT" sz="2000" dirty="0">
              <a:latin typeface="Cambria Math" charset="0"/>
              <a:ea typeface="Cambria Math" charset="0"/>
              <a:cs typeface="Cambria Math" charset="0"/>
            </a:endParaRPr>
          </a:p>
          <a:p>
            <a:pPr algn="just" eaLnBrk="1" hangingPunct="1">
              <a:lnSpc>
                <a:spcPct val="90000"/>
              </a:lnSpc>
            </a:pPr>
            <a:endParaRPr lang="pt-PT" sz="2000" dirty="0">
              <a:latin typeface="Cambria Math" charset="0"/>
              <a:ea typeface="Cambria Math" charset="0"/>
              <a:cs typeface="Cambria Math" charset="0"/>
            </a:endParaRPr>
          </a:p>
          <a:p>
            <a:pPr algn="just" eaLnBrk="1" hangingPunct="1">
              <a:lnSpc>
                <a:spcPct val="90000"/>
              </a:lnSpc>
            </a:pPr>
            <a:endParaRPr lang="pt-PT" sz="2000" dirty="0">
              <a:latin typeface="Cambria Math" charset="0"/>
              <a:ea typeface="Cambria Math" charset="0"/>
              <a:cs typeface="Cambria Math" charset="0"/>
            </a:endParaRPr>
          </a:p>
          <a:p>
            <a:pPr algn="just" eaLnBrk="1" hangingPunct="1">
              <a:lnSpc>
                <a:spcPct val="90000"/>
              </a:lnSpc>
            </a:pPr>
            <a:endParaRPr lang="pt-PT" sz="1800" dirty="0">
              <a:solidFill>
                <a:srgbClr val="00206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8428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84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184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184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1843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7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Rectangle 8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274638"/>
            <a:ext cx="8229600" cy="561975"/>
          </a:xfrm>
        </p:spPr>
        <p:txBody>
          <a:bodyPr/>
          <a:lstStyle/>
          <a:p>
            <a:r>
              <a:rPr lang="pt-PT" sz="4000">
                <a:latin typeface="Times New Roman" pitchFamily="18" charset="0"/>
              </a:rPr>
              <a:t>História da Moeda</a:t>
            </a:r>
          </a:p>
        </p:txBody>
      </p:sp>
      <p:sp>
        <p:nvSpPr>
          <p:cNvPr id="7172" name="Rectangle 9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196975"/>
            <a:ext cx="8229600" cy="4929188"/>
          </a:xfrm>
        </p:spPr>
        <p:txBody>
          <a:bodyPr/>
          <a:lstStyle/>
          <a:p>
            <a:pPr>
              <a:lnSpc>
                <a:spcPct val="90000"/>
              </a:lnSpc>
              <a:buFontTx/>
              <a:buNone/>
            </a:pPr>
            <a:endParaRPr lang="pt-PT">
              <a:latin typeface="Times New Roman" pitchFamily="18" charset="0"/>
            </a:endParaRPr>
          </a:p>
          <a:p>
            <a:pPr>
              <a:lnSpc>
                <a:spcPct val="90000"/>
              </a:lnSpc>
            </a:pPr>
            <a:endParaRPr lang="pt-PT">
              <a:latin typeface="Times New Roman" pitchFamily="18" charset="0"/>
            </a:endParaRPr>
          </a:p>
        </p:txBody>
      </p:sp>
      <p:pic>
        <p:nvPicPr>
          <p:cNvPr id="7173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3850" y="1071563"/>
            <a:ext cx="8534400" cy="5072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7410309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6" name="Rectangle 8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188640"/>
            <a:ext cx="8075240" cy="1210146"/>
          </a:xfrm>
        </p:spPr>
        <p:txBody>
          <a:bodyPr/>
          <a:lstStyle/>
          <a:p>
            <a:pPr marL="404813" indent="-404813"/>
            <a:r>
              <a:rPr lang="pt-PT"/>
              <a:t>História da Moeda </a:t>
            </a:r>
            <a:br>
              <a:rPr lang="pt-PT"/>
            </a:br>
            <a:r>
              <a:rPr lang="pt-PT" sz="3600"/>
              <a:t>– monopólio da emissão</a:t>
            </a:r>
          </a:p>
        </p:txBody>
      </p:sp>
      <p:sp>
        <p:nvSpPr>
          <p:cNvPr id="18437" name="Rectangle 9"/>
          <p:cNvSpPr>
            <a:spLocks noGrp="1" noChangeArrowheads="1"/>
          </p:cNvSpPr>
          <p:nvPr>
            <p:ph type="body" idx="4294967295"/>
          </p:nvPr>
        </p:nvSpPr>
        <p:spPr>
          <a:xfrm>
            <a:off x="481473" y="1622008"/>
            <a:ext cx="8050967" cy="5126038"/>
          </a:xfrm>
        </p:spPr>
        <p:txBody>
          <a:bodyPr/>
          <a:lstStyle/>
          <a:p>
            <a:pPr algn="just" eaLnBrk="1" hangingPunct="1"/>
            <a:r>
              <a:rPr lang="pt-PT" sz="2000" dirty="0">
                <a:latin typeface="Cambria Math" charset="0"/>
                <a:ea typeface="Cambria Math" charset="0"/>
                <a:cs typeface="Cambria Math" charset="0"/>
              </a:rPr>
              <a:t>A emissão de moeda é (e foi sempre) uma </a:t>
            </a:r>
            <a:r>
              <a:rPr lang="pt-PT" sz="2000" dirty="0" err="1">
                <a:latin typeface="Cambria Math" charset="0"/>
                <a:ea typeface="Cambria Math" charset="0"/>
                <a:cs typeface="Cambria Math" charset="0"/>
              </a:rPr>
              <a:t>actividade</a:t>
            </a:r>
            <a:r>
              <a:rPr lang="pt-PT" sz="2000" dirty="0">
                <a:latin typeface="Cambria Math" charset="0"/>
                <a:ea typeface="Cambria Math" charset="0"/>
                <a:cs typeface="Cambria Math" charset="0"/>
              </a:rPr>
              <a:t> potencialmente muito lucrativa. </a:t>
            </a:r>
          </a:p>
          <a:p>
            <a:pPr algn="just" eaLnBrk="1" hangingPunct="1"/>
            <a:endParaRPr lang="pt-PT" sz="2000" dirty="0">
              <a:latin typeface="Cambria Math" charset="0"/>
              <a:ea typeface="Cambria Math" charset="0"/>
              <a:cs typeface="Cambria Math" charset="0"/>
            </a:endParaRPr>
          </a:p>
          <a:p>
            <a:pPr algn="just" eaLnBrk="1" hangingPunct="1"/>
            <a:r>
              <a:rPr lang="pt-PT" sz="2000" dirty="0">
                <a:latin typeface="Cambria Math" charset="0"/>
                <a:ea typeface="Cambria Math" charset="0"/>
                <a:cs typeface="Cambria Math" charset="0"/>
              </a:rPr>
              <a:t>A cunhagem de moedas metálicas presta-se a falsificação do peso ou da qualidade do metal utilizado. A emissão de papel-moeda permite que se emita mais notas do que o ouro que exista, fisicamente, nos cofres do emissor.</a:t>
            </a:r>
          </a:p>
          <a:p>
            <a:pPr algn="just" eaLnBrk="1" hangingPunct="1"/>
            <a:endParaRPr lang="pt-PT" sz="2000" dirty="0">
              <a:latin typeface="Cambria Math" charset="0"/>
              <a:ea typeface="Cambria Math" charset="0"/>
              <a:cs typeface="Cambria Math" charset="0"/>
            </a:endParaRPr>
          </a:p>
          <a:p>
            <a:pPr algn="just" eaLnBrk="1" hangingPunct="1"/>
            <a:r>
              <a:rPr lang="pt-PT" sz="2000" dirty="0">
                <a:latin typeface="Cambria Math" charset="0"/>
                <a:ea typeface="Cambria Math" charset="0"/>
                <a:cs typeface="Cambria Math" charset="0"/>
              </a:rPr>
              <a:t>Para além destas hipóteses de falsificação, os banqueiros que recebem ouro e emitem notas, têm a possibilidade de utilizar esse ouro em proveito próprio, lucrando com isso, mesmo que o reponham mais tarde.</a:t>
            </a:r>
          </a:p>
          <a:p>
            <a:pPr algn="just" eaLnBrk="1" hangingPunct="1"/>
            <a:endParaRPr lang="pt-PT" sz="2000" dirty="0">
              <a:latin typeface="Cambria Math" charset="0"/>
              <a:ea typeface="Cambria Math" charset="0"/>
              <a:cs typeface="Cambria Math" charset="0"/>
            </a:endParaRPr>
          </a:p>
          <a:p>
            <a:pPr algn="just" eaLnBrk="1" hangingPunct="1"/>
            <a:r>
              <a:rPr lang="pt-PT" sz="2000" dirty="0">
                <a:latin typeface="Cambria Math" charset="0"/>
                <a:ea typeface="Cambria Math" charset="0"/>
                <a:cs typeface="Cambria Math" charset="0"/>
              </a:rPr>
              <a:t>Por estas razões, os soberanos (o poder político) sempre tiveram a tentação de controlar a cunhagem de moedas e a emissão de notas. </a:t>
            </a:r>
          </a:p>
          <a:p>
            <a:pPr algn="just" eaLnBrk="1" hangingPunct="1">
              <a:lnSpc>
                <a:spcPct val="90000"/>
              </a:lnSpc>
            </a:pPr>
            <a:endParaRPr lang="pt-PT" sz="2000" dirty="0">
              <a:latin typeface="Cambria Math" charset="0"/>
              <a:ea typeface="Cambria Math" charset="0"/>
              <a:cs typeface="Cambria Math" charset="0"/>
            </a:endParaRPr>
          </a:p>
          <a:p>
            <a:pPr algn="just" eaLnBrk="1" hangingPunct="1">
              <a:lnSpc>
                <a:spcPct val="90000"/>
              </a:lnSpc>
            </a:pPr>
            <a:endParaRPr lang="pt-PT" sz="2000" dirty="0">
              <a:latin typeface="Cambria Math" charset="0"/>
              <a:ea typeface="Cambria Math" charset="0"/>
              <a:cs typeface="Cambria Math" charset="0"/>
            </a:endParaRPr>
          </a:p>
          <a:p>
            <a:pPr algn="just" eaLnBrk="1" hangingPunct="1">
              <a:lnSpc>
                <a:spcPct val="90000"/>
              </a:lnSpc>
            </a:pPr>
            <a:endParaRPr lang="pt-PT" sz="2000" dirty="0">
              <a:latin typeface="Cambria Math" charset="0"/>
              <a:ea typeface="Cambria Math" charset="0"/>
              <a:cs typeface="Cambria Math" charset="0"/>
            </a:endParaRPr>
          </a:p>
          <a:p>
            <a:pPr algn="just" eaLnBrk="1" hangingPunct="1">
              <a:lnSpc>
                <a:spcPct val="90000"/>
              </a:lnSpc>
            </a:pPr>
            <a:endParaRPr lang="pt-PT" sz="1800" dirty="0">
              <a:solidFill>
                <a:srgbClr val="00206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0444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184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184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7" dur="500"/>
                                        <p:tgtEl>
                                          <p:spTgt spid="184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2" dur="500"/>
                                        <p:tgtEl>
                                          <p:spTgt spid="1843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7" grpId="0" build="p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4|0.6|0.5"/>
</p:tagLst>
</file>

<file path=ppt/theme/theme1.xml><?xml version="1.0" encoding="utf-8"?>
<a:theme xmlns:a="http://schemas.openxmlformats.org/drawingml/2006/main" name="Modelo de apresentação predefinido">
  <a:themeElements>
    <a:clrScheme name="Modelo de apresentação predefinido 8">
      <a:dk1>
        <a:srgbClr val="000000"/>
      </a:dk1>
      <a:lt1>
        <a:srgbClr val="FFFFFF"/>
      </a:lt1>
      <a:dk2>
        <a:srgbClr val="999900"/>
      </a:dk2>
      <a:lt2>
        <a:srgbClr val="666600"/>
      </a:lt2>
      <a:accent1>
        <a:srgbClr val="99CC00"/>
      </a:accent1>
      <a:accent2>
        <a:srgbClr val="CCCC66"/>
      </a:accent2>
      <a:accent3>
        <a:srgbClr val="FFFFFF"/>
      </a:accent3>
      <a:accent4>
        <a:srgbClr val="000000"/>
      </a:accent4>
      <a:accent5>
        <a:srgbClr val="CAE2AA"/>
      </a:accent5>
      <a:accent6>
        <a:srgbClr val="B9B95C"/>
      </a:accent6>
      <a:hlink>
        <a:srgbClr val="FFCC00"/>
      </a:hlink>
      <a:folHlink>
        <a:srgbClr val="CC9900"/>
      </a:folHlink>
    </a:clrScheme>
    <a:fontScheme name="Modelo de apresentação predefinido">
      <a:majorFont>
        <a:latin typeface="Garamond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Modelo de apresentação predefinido 1">
        <a:dk1>
          <a:srgbClr val="006699"/>
        </a:dk1>
        <a:lt1>
          <a:srgbClr val="FFFFFF"/>
        </a:lt1>
        <a:dk2>
          <a:srgbClr val="000000"/>
        </a:dk2>
        <a:lt2>
          <a:srgbClr val="99FF99"/>
        </a:lt2>
        <a:accent1>
          <a:srgbClr val="00CC99"/>
        </a:accent1>
        <a:accent2>
          <a:srgbClr val="009999"/>
        </a:accent2>
        <a:accent3>
          <a:srgbClr val="AAAAAA"/>
        </a:accent3>
        <a:accent4>
          <a:srgbClr val="DADADA"/>
        </a:accent4>
        <a:accent5>
          <a:srgbClr val="AAE2CA"/>
        </a:accent5>
        <a:accent6>
          <a:srgbClr val="008A8A"/>
        </a:accent6>
        <a:hlink>
          <a:srgbClr val="0066FF"/>
        </a:hlink>
        <a:folHlink>
          <a:srgbClr val="989CBA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elo de apresentação predefinido 2">
        <a:dk1>
          <a:srgbClr val="808000"/>
        </a:dk1>
        <a:lt1>
          <a:srgbClr val="FFFFFF"/>
        </a:lt1>
        <a:dk2>
          <a:srgbClr val="5C271E"/>
        </a:dk2>
        <a:lt2>
          <a:srgbClr val="FFDD89"/>
        </a:lt2>
        <a:accent1>
          <a:srgbClr val="CC6600"/>
        </a:accent1>
        <a:accent2>
          <a:srgbClr val="CC9900"/>
        </a:accent2>
        <a:accent3>
          <a:srgbClr val="B5ACAB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elo de apresentação predefinido 3">
        <a:dk1>
          <a:srgbClr val="763B00"/>
        </a:dk1>
        <a:lt1>
          <a:srgbClr val="FFFFFF"/>
        </a:lt1>
        <a:dk2>
          <a:srgbClr val="330000"/>
        </a:dk2>
        <a:lt2>
          <a:srgbClr val="CC9900"/>
        </a:lt2>
        <a:accent1>
          <a:srgbClr val="FFCC00"/>
        </a:accent1>
        <a:accent2>
          <a:srgbClr val="CC3300"/>
        </a:accent2>
        <a:accent3>
          <a:srgbClr val="ADAAAA"/>
        </a:accent3>
        <a:accent4>
          <a:srgbClr val="DADADA"/>
        </a:accent4>
        <a:accent5>
          <a:srgbClr val="FFE2AA"/>
        </a:accent5>
        <a:accent6>
          <a:srgbClr val="B92D00"/>
        </a:accent6>
        <a:hlink>
          <a:srgbClr val="666699"/>
        </a:hlink>
        <a:folHlink>
          <a:srgbClr val="9999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elo de apresentação predefinido 4">
        <a:dk1>
          <a:srgbClr val="6D3696"/>
        </a:dk1>
        <a:lt1>
          <a:srgbClr val="FFFFFF"/>
        </a:lt1>
        <a:dk2>
          <a:srgbClr val="51255D"/>
        </a:dk2>
        <a:lt2>
          <a:srgbClr val="FFFFCC"/>
        </a:lt2>
        <a:accent1>
          <a:srgbClr val="666699"/>
        </a:accent1>
        <a:accent2>
          <a:srgbClr val="800080"/>
        </a:accent2>
        <a:accent3>
          <a:srgbClr val="B3ACB6"/>
        </a:accent3>
        <a:accent4>
          <a:srgbClr val="DADADA"/>
        </a:accent4>
        <a:accent5>
          <a:srgbClr val="B8B8CA"/>
        </a:accent5>
        <a:accent6>
          <a:srgbClr val="730073"/>
        </a:accent6>
        <a:hlink>
          <a:srgbClr val="CCCC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elo de apresentação predefinido 5">
        <a:dk1>
          <a:srgbClr val="CC6600"/>
        </a:dk1>
        <a:lt1>
          <a:srgbClr val="FFFFFF"/>
        </a:lt1>
        <a:dk2>
          <a:srgbClr val="4A553B"/>
        </a:dk2>
        <a:lt2>
          <a:srgbClr val="FFBF1F"/>
        </a:lt2>
        <a:accent1>
          <a:srgbClr val="FFCC00"/>
        </a:accent1>
        <a:accent2>
          <a:srgbClr val="CC9900"/>
        </a:accent2>
        <a:accent3>
          <a:srgbClr val="B1B4AF"/>
        </a:accent3>
        <a:accent4>
          <a:srgbClr val="DADADA"/>
        </a:accent4>
        <a:accent5>
          <a:srgbClr val="FFE2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elo de apresentação predefinido 6">
        <a:dk1>
          <a:srgbClr val="000000"/>
        </a:dk1>
        <a:lt1>
          <a:srgbClr val="FFFFFF"/>
        </a:lt1>
        <a:dk2>
          <a:srgbClr val="666699"/>
        </a:dk2>
        <a:lt2>
          <a:srgbClr val="FFCC00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666699"/>
        </a:hlink>
        <a:folHlink>
          <a:srgbClr val="9999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elo de apresentação predefinido 7">
        <a:dk1>
          <a:srgbClr val="000000"/>
        </a:dk1>
        <a:lt1>
          <a:srgbClr val="FFFFFF"/>
        </a:lt1>
        <a:dk2>
          <a:srgbClr val="CC3300"/>
        </a:dk2>
        <a:lt2>
          <a:srgbClr val="66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CC9900"/>
        </a:hlink>
        <a:folHlink>
          <a:srgbClr val="9966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elo de apresentação predefinido 8">
        <a:dk1>
          <a:srgbClr val="000000"/>
        </a:dk1>
        <a:lt1>
          <a:srgbClr val="FFFFFF"/>
        </a:lt1>
        <a:dk2>
          <a:srgbClr val="999900"/>
        </a:dk2>
        <a:lt2>
          <a:srgbClr val="666600"/>
        </a:lt2>
        <a:accent1>
          <a:srgbClr val="99CC00"/>
        </a:accent1>
        <a:accent2>
          <a:srgbClr val="CCCC66"/>
        </a:accent2>
        <a:accent3>
          <a:srgbClr val="FFFFFF"/>
        </a:accent3>
        <a:accent4>
          <a:srgbClr val="000000"/>
        </a:accent4>
        <a:accent5>
          <a:srgbClr val="CAE2AA"/>
        </a:accent5>
        <a:accent6>
          <a:srgbClr val="B9B95C"/>
        </a:accent6>
        <a:hlink>
          <a:srgbClr val="FFCC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ema do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Level</Template>
  <TotalTime>5107</TotalTime>
  <Words>3783</Words>
  <Application>Microsoft Office PowerPoint</Application>
  <PresentationFormat>Apresentação no Ecrã (4:3)</PresentationFormat>
  <Paragraphs>495</Paragraphs>
  <Slides>52</Slides>
  <Notes>46</Notes>
  <HiddenSlides>0</HiddenSlides>
  <MMClips>1</MMClips>
  <ScaleCrop>false</ScaleCrop>
  <HeadingPairs>
    <vt:vector size="6" baseType="variant">
      <vt:variant>
        <vt:lpstr>Tipos de letra usados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52</vt:i4>
      </vt:variant>
    </vt:vector>
  </HeadingPairs>
  <TitlesOfParts>
    <vt:vector size="59" baseType="lpstr">
      <vt:lpstr>Arial</vt:lpstr>
      <vt:lpstr>Cambria Math</vt:lpstr>
      <vt:lpstr>Garamond</vt:lpstr>
      <vt:lpstr>Times New Roman</vt:lpstr>
      <vt:lpstr>Verdana</vt:lpstr>
      <vt:lpstr>Wingdings</vt:lpstr>
      <vt:lpstr>Modelo de apresentação predefinido</vt:lpstr>
      <vt:lpstr>Introdução à Economia</vt:lpstr>
      <vt:lpstr>Moeda</vt:lpstr>
      <vt:lpstr>História da Moeda – moeda metálica</vt:lpstr>
      <vt:lpstr>História da Moeda – moeda metálica</vt:lpstr>
      <vt:lpstr>História da Moeda – moeda metálica</vt:lpstr>
      <vt:lpstr>História da Moeda – moeda metálica</vt:lpstr>
      <vt:lpstr>História da Moeda – moeda papel</vt:lpstr>
      <vt:lpstr>História da Moeda</vt:lpstr>
      <vt:lpstr>História da Moeda  – monopólio da emissão</vt:lpstr>
      <vt:lpstr>História da Moeda  – monopólio da emissão</vt:lpstr>
      <vt:lpstr>História da Moeda – padrão ouro</vt:lpstr>
      <vt:lpstr>História da Moeda – padrão ouro</vt:lpstr>
      <vt:lpstr>História da Moeda –  Bretton-Woods e o fim do padrão ouro</vt:lpstr>
      <vt:lpstr>História da Moeda –  Bretton-Woods e o fim do padrão ouro</vt:lpstr>
      <vt:lpstr>História da Moeda –  Bretton-Woods e o fim do padrão ouro</vt:lpstr>
      <vt:lpstr>História da Moeda –  Bretton-Woods e o fim do padrão ouro</vt:lpstr>
      <vt:lpstr>Evolução da Moeda </vt:lpstr>
      <vt:lpstr>Três Funções da Moeda</vt:lpstr>
      <vt:lpstr>Propriedade da Liquidez</vt:lpstr>
      <vt:lpstr>Apresentação do PowerPoint</vt:lpstr>
      <vt:lpstr>Balanço do Banco Central</vt:lpstr>
      <vt:lpstr>Balanço do Banco Central</vt:lpstr>
      <vt:lpstr>Balanço do Banco Central</vt:lpstr>
      <vt:lpstr>Balanço do Banco Central</vt:lpstr>
      <vt:lpstr>Balanço dos Banco Comerciais</vt:lpstr>
      <vt:lpstr>Balanço dos Bancos Comerciais</vt:lpstr>
      <vt:lpstr>Moeda Total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Base monetária</vt:lpstr>
      <vt:lpstr>Balanço do Banco Central</vt:lpstr>
      <vt:lpstr>Massa monetária</vt:lpstr>
      <vt:lpstr>Multiplicador monetário</vt:lpstr>
      <vt:lpstr>Outros rácios</vt:lpstr>
      <vt:lpstr>Politica monetária</vt:lpstr>
      <vt:lpstr>Fontes de emissão</vt:lpstr>
      <vt:lpstr>Instrumentos de Política Monetária</vt:lpstr>
      <vt:lpstr>Instrumentos de Política Monetária</vt:lpstr>
      <vt:lpstr>Taxa de reserva legal</vt:lpstr>
      <vt:lpstr>“Open Market”</vt:lpstr>
      <vt:lpstr>Taxa de referência ou taxa de desconto do Banco Central</vt:lpstr>
      <vt:lpstr>Taxa de referência do Banco Central</vt:lpstr>
      <vt:lpstr>Política Monetária</vt:lpstr>
      <vt:lpstr>Política Monetária</vt:lpstr>
      <vt:lpstr>Política Monetária</vt:lpstr>
      <vt:lpstr>Sistema Monetário Europeu</vt:lpstr>
      <vt:lpstr>Sistema Monetário Europeu</vt:lpstr>
      <vt:lpstr>Sistema Monetário Europeu</vt:lpstr>
      <vt:lpstr>Bibliografia</vt:lpstr>
    </vt:vector>
  </TitlesOfParts>
  <Company>GERMEN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Economia II</dc:title>
  <dc:creator>Egas Salgueiro</dc:creator>
  <cp:lastModifiedBy>afernandes</cp:lastModifiedBy>
  <cp:revision>387</cp:revision>
  <cp:lastPrinted>2017-03-27T21:17:05Z</cp:lastPrinted>
  <dcterms:created xsi:type="dcterms:W3CDTF">2006-01-29T20:40:42Z</dcterms:created>
  <dcterms:modified xsi:type="dcterms:W3CDTF">2020-05-07T09:52:08Z</dcterms:modified>
</cp:coreProperties>
</file>